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Lst>
  <p:notesMasterIdLst>
    <p:notesMasterId r:id="rId30"/>
  </p:notesMasterIdLst>
  <p:handoutMasterIdLst>
    <p:handoutMasterId r:id="rId31"/>
  </p:handoutMasterIdLst>
  <p:sldIdLst>
    <p:sldId id="953" r:id="rId3"/>
    <p:sldId id="1722" r:id="rId4"/>
    <p:sldId id="1441" r:id="rId5"/>
    <p:sldId id="1723" r:id="rId6"/>
    <p:sldId id="1617" r:id="rId7"/>
    <p:sldId id="1724" r:id="rId8"/>
    <p:sldId id="1743" r:id="rId9"/>
    <p:sldId id="1744" r:id="rId10"/>
    <p:sldId id="1766" r:id="rId11"/>
    <p:sldId id="1767" r:id="rId12"/>
    <p:sldId id="1728" r:id="rId13"/>
    <p:sldId id="1761" r:id="rId14"/>
    <p:sldId id="1729" r:id="rId15"/>
    <p:sldId id="1759" r:id="rId16"/>
    <p:sldId id="1755" r:id="rId17"/>
    <p:sldId id="260" r:id="rId18"/>
    <p:sldId id="1733" r:id="rId19"/>
    <p:sldId id="1760" r:id="rId20"/>
    <p:sldId id="1768" r:id="rId21"/>
    <p:sldId id="1731" r:id="rId22"/>
    <p:sldId id="259" r:id="rId23"/>
    <p:sldId id="1765" r:id="rId24"/>
    <p:sldId id="1769" r:id="rId25"/>
    <p:sldId id="257" r:id="rId26"/>
    <p:sldId id="258" r:id="rId27"/>
    <p:sldId id="1772" r:id="rId28"/>
    <p:sldId id="1694" r:id="rId29"/>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94" userDrawn="1">
          <p15:clr>
            <a:srgbClr val="A4A3A4"/>
          </p15:clr>
        </p15:guide>
        <p15:guide id="2" pos="2254" userDrawn="1">
          <p15:clr>
            <a:srgbClr val="A4A3A4"/>
          </p15:clr>
        </p15:guide>
        <p15:guide id="3" orient="horz" pos="3024" userDrawn="1">
          <p15:clr>
            <a:srgbClr val="A4A3A4"/>
          </p15:clr>
        </p15:guide>
        <p15:guide id="4"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 Hopkins" initials="PH" lastIdx="20" clrIdx="0"/>
  <p:cmAuthor id="2" name="Peggy Kraus" initials="PK" lastIdx="3" clrIdx="1"/>
  <p:cmAuthor id="3" name="Debbie Hobson" initials="" lastIdx="1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B8E"/>
    <a:srgbClr val="003399"/>
    <a:srgbClr val="CCECFF"/>
    <a:srgbClr val="CCFFFF"/>
    <a:srgbClr val="82E2E4"/>
    <a:srgbClr val="8BD7DB"/>
    <a:srgbClr val="9BCBCB"/>
    <a:srgbClr val="99FFCC"/>
    <a:srgbClr val="66CC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6369" autoAdjust="0"/>
  </p:normalViewPr>
  <p:slideViewPr>
    <p:cSldViewPr>
      <p:cViewPr varScale="1">
        <p:scale>
          <a:sx n="54" d="100"/>
          <a:sy n="54" d="100"/>
        </p:scale>
        <p:origin x="696" y="60"/>
      </p:cViewPr>
      <p:guideLst>
        <p:guide orient="horz" pos="2160"/>
        <p:guide pos="2880"/>
      </p:guideLst>
    </p:cSldViewPr>
  </p:slideViewPr>
  <p:outlineViewPr>
    <p:cViewPr>
      <p:scale>
        <a:sx n="33" d="100"/>
        <a:sy n="33" d="100"/>
      </p:scale>
      <p:origin x="0" y="-7332"/>
    </p:cViewPr>
  </p:outlineViewPr>
  <p:notesTextViewPr>
    <p:cViewPr>
      <p:scale>
        <a:sx n="3" d="2"/>
        <a:sy n="3" d="2"/>
      </p:scale>
      <p:origin x="0" y="0"/>
    </p:cViewPr>
  </p:notesTextViewPr>
  <p:sorterViewPr>
    <p:cViewPr varScale="1">
      <p:scale>
        <a:sx n="1" d="1"/>
        <a:sy n="1" d="1"/>
      </p:scale>
      <p:origin x="0" y="-1638"/>
    </p:cViewPr>
  </p:sorterViewPr>
  <p:notesViewPr>
    <p:cSldViewPr>
      <p:cViewPr varScale="1">
        <p:scale>
          <a:sx n="66" d="100"/>
          <a:sy n="66" d="100"/>
        </p:scale>
        <p:origin x="-3091" y="-82"/>
      </p:cViewPr>
      <p:guideLst>
        <p:guide orient="horz" pos="2994"/>
        <p:guide pos="2254"/>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1875"/>
          </a:xfrm>
          <a:prstGeom prst="rect">
            <a:avLst/>
          </a:prstGeom>
        </p:spPr>
        <p:txBody>
          <a:bodyPr vert="horz" lIns="95207" tIns="47604" rIns="95207" bIns="47604"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1875"/>
          </a:xfrm>
          <a:prstGeom prst="rect">
            <a:avLst/>
          </a:prstGeom>
        </p:spPr>
        <p:txBody>
          <a:bodyPr vert="horz" lIns="95207" tIns="47604" rIns="95207" bIns="47604" rtlCol="0"/>
          <a:lstStyle>
            <a:lvl1pPr algn="r">
              <a:defRPr sz="1200"/>
            </a:lvl1pPr>
          </a:lstStyle>
          <a:p>
            <a:fld id="{94ABE5C8-CFEF-43DD-90B6-806B4806212C}" type="datetimeFigureOut">
              <a:rPr lang="en-US" smtClean="0"/>
              <a:pPr/>
              <a:t>1/24/2022</a:t>
            </a:fld>
            <a:endParaRPr lang="en-US" dirty="0"/>
          </a:p>
        </p:txBody>
      </p:sp>
      <p:sp>
        <p:nvSpPr>
          <p:cNvPr id="4" name="Footer Placeholder 3"/>
          <p:cNvSpPr>
            <a:spLocks noGrp="1"/>
          </p:cNvSpPr>
          <p:nvPr>
            <p:ph type="ftr" sz="quarter" idx="2"/>
          </p:nvPr>
        </p:nvSpPr>
        <p:spPr>
          <a:xfrm>
            <a:off x="0" y="9119325"/>
            <a:ext cx="3170583" cy="481875"/>
          </a:xfrm>
          <a:prstGeom prst="rect">
            <a:avLst/>
          </a:prstGeom>
        </p:spPr>
        <p:txBody>
          <a:bodyPr vert="horz" lIns="95207" tIns="47604" rIns="95207" bIns="4760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325"/>
            <a:ext cx="3170583" cy="481875"/>
          </a:xfrm>
          <a:prstGeom prst="rect">
            <a:avLst/>
          </a:prstGeom>
        </p:spPr>
        <p:txBody>
          <a:bodyPr vert="horz" lIns="95207" tIns="47604" rIns="95207" bIns="47604" rtlCol="0" anchor="b"/>
          <a:lstStyle>
            <a:lvl1pPr algn="r">
              <a:defRPr sz="1200"/>
            </a:lvl1pPr>
          </a:lstStyle>
          <a:p>
            <a:fld id="{D9876326-C831-469C-9283-BFB5AB11D82F}" type="slidenum">
              <a:rPr lang="en-US" smtClean="0"/>
              <a:pPr/>
              <a:t>‹#›</a:t>
            </a:fld>
            <a:endParaRPr lang="en-US" dirty="0"/>
          </a:p>
        </p:txBody>
      </p:sp>
    </p:spTree>
    <p:extLst>
      <p:ext uri="{BB962C8B-B14F-4D97-AF65-F5344CB8AC3E}">
        <p14:creationId xmlns:p14="http://schemas.microsoft.com/office/powerpoint/2010/main" val="2089922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55" tIns="48327" rIns="96655" bIns="48327" numCol="1" anchor="t" anchorCtr="0" compatLnSpc="1">
            <a:prstTxWarp prst="textNoShape">
              <a:avLst/>
            </a:prstTxWarp>
          </a:bodyPr>
          <a:lstStyle>
            <a:lvl1pPr>
              <a:defRPr sz="1200"/>
            </a:lvl1pPr>
          </a:lstStyle>
          <a:p>
            <a:endParaRPr lang="en-US" dirty="0"/>
          </a:p>
        </p:txBody>
      </p:sp>
      <p:sp>
        <p:nvSpPr>
          <p:cNvPr id="3075"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55" tIns="48327" rIns="96655" bIns="48327" numCol="1" anchor="t" anchorCtr="0" compatLnSpc="1">
            <a:prstTxWarp prst="textNoShape">
              <a:avLst/>
            </a:prstTxWarp>
          </a:bodyPr>
          <a:lstStyle>
            <a:lvl1pPr algn="r">
              <a:defRPr sz="1200"/>
            </a:lvl1pPr>
          </a:lstStyle>
          <a:p>
            <a:endParaRPr lang="en-US" dirty="0"/>
          </a:p>
        </p:txBody>
      </p:sp>
      <p:sp>
        <p:nvSpPr>
          <p:cNvPr id="307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75360" y="4560571"/>
            <a:ext cx="5364480" cy="4320540"/>
          </a:xfrm>
          <a:prstGeom prst="rect">
            <a:avLst/>
          </a:prstGeom>
          <a:noFill/>
          <a:ln w="9525">
            <a:noFill/>
            <a:miter lim="800000"/>
            <a:headEnd/>
            <a:tailEnd/>
          </a:ln>
          <a:effectLst/>
        </p:spPr>
        <p:txBody>
          <a:bodyPr vert="horz" wrap="square" lIns="96655" tIns="48327" rIns="96655" bIns="4832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55" tIns="48327" rIns="96655" bIns="48327" numCol="1" anchor="b" anchorCtr="0" compatLnSpc="1">
            <a:prstTxWarp prst="textNoShape">
              <a:avLst/>
            </a:prstTxWarp>
          </a:bodyPr>
          <a:lstStyle>
            <a:lvl1pPr>
              <a:defRPr sz="1200"/>
            </a:lvl1pPr>
          </a:lstStyle>
          <a:p>
            <a:endParaRPr lang="en-US" dirty="0"/>
          </a:p>
        </p:txBody>
      </p:sp>
      <p:sp>
        <p:nvSpPr>
          <p:cNvPr id="3079"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55" tIns="48327" rIns="96655" bIns="48327" numCol="1" anchor="b" anchorCtr="0" compatLnSpc="1">
            <a:prstTxWarp prst="textNoShape">
              <a:avLst/>
            </a:prstTxWarp>
          </a:bodyPr>
          <a:lstStyle>
            <a:lvl1pPr algn="r">
              <a:defRPr sz="1200"/>
            </a:lvl1pPr>
          </a:lstStyle>
          <a:p>
            <a:fld id="{C31977F9-2639-4E35-A22E-4391B235CAFA}" type="slidenum">
              <a:rPr lang="en-US"/>
              <a:pPr/>
              <a:t>‹#›</a:t>
            </a:fld>
            <a:endParaRPr lang="en-US" dirty="0"/>
          </a:p>
        </p:txBody>
      </p:sp>
    </p:spTree>
    <p:extLst>
      <p:ext uri="{BB962C8B-B14F-4D97-AF65-F5344CB8AC3E}">
        <p14:creationId xmlns:p14="http://schemas.microsoft.com/office/powerpoint/2010/main" val="38135682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charset="0"/>
        <a:ea typeface="+mn-ea"/>
        <a:cs typeface="+mn-cs"/>
      </a:defRPr>
    </a:lvl1pPr>
    <a:lvl2pPr marL="457200" algn="l" rtl="0" fontAlgn="base">
      <a:spcBef>
        <a:spcPct val="30000"/>
      </a:spcBef>
      <a:spcAft>
        <a:spcPct val="0"/>
      </a:spcAft>
      <a:defRPr sz="1200" kern="1200">
        <a:solidFill>
          <a:schemeClr val="tx1"/>
        </a:solidFill>
        <a:latin typeface="Times" charset="0"/>
        <a:ea typeface="+mn-ea"/>
        <a:cs typeface="+mn-cs"/>
      </a:defRPr>
    </a:lvl2pPr>
    <a:lvl3pPr marL="914400" algn="l" rtl="0" fontAlgn="base">
      <a:spcBef>
        <a:spcPct val="30000"/>
      </a:spcBef>
      <a:spcAft>
        <a:spcPct val="0"/>
      </a:spcAft>
      <a:defRPr sz="1200" kern="1200">
        <a:solidFill>
          <a:schemeClr val="tx1"/>
        </a:solidFill>
        <a:latin typeface="Times" charset="0"/>
        <a:ea typeface="+mn-ea"/>
        <a:cs typeface="+mn-cs"/>
      </a:defRPr>
    </a:lvl3pPr>
    <a:lvl4pPr marL="1371600" algn="l" rtl="0" fontAlgn="base">
      <a:spcBef>
        <a:spcPct val="30000"/>
      </a:spcBef>
      <a:spcAft>
        <a:spcPct val="0"/>
      </a:spcAft>
      <a:defRPr sz="1200" kern="1200">
        <a:solidFill>
          <a:schemeClr val="tx1"/>
        </a:solidFill>
        <a:latin typeface="Times" charset="0"/>
        <a:ea typeface="+mn-ea"/>
        <a:cs typeface="+mn-cs"/>
      </a:defRPr>
    </a:lvl4pPr>
    <a:lvl5pPr marL="1828800" algn="l" rtl="0" fontAlgn="base">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90ADC97-1840-4B58-85F1-5BA78244418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6386" name="Rectangle 2"/>
          <p:cNvSpPr>
            <a:spLocks noGrp="1" noRot="1" noChangeAspect="1" noChangeArrowheads="1"/>
          </p:cNvSpPr>
          <p:nvPr>
            <p:ph type="sldImg"/>
          </p:nvPr>
        </p:nvSpPr>
        <p:spPr>
          <a:ln w="12700" cap="flat">
            <a:solidFill>
              <a:schemeClr val="tx1"/>
            </a:solidFill>
          </a:ln>
        </p:spPr>
      </p:sp>
      <p:sp>
        <p:nvSpPr>
          <p:cNvPr id="16387" name="Rectangle 3"/>
          <p:cNvSpPr>
            <a:spLocks noGrp="1" noChangeArrowheads="1"/>
          </p:cNvSpPr>
          <p:nvPr>
            <p:ph type="body" idx="1"/>
          </p:nvPr>
        </p:nvSpPr>
        <p:spPr>
          <a:noFill/>
          <a:ln/>
        </p:spPr>
        <p:txBody>
          <a:bodyPr lIns="95648" tIns="46985" rIns="95648" bIns="46985"/>
          <a:lstStyle/>
          <a:p>
            <a:endParaRPr lang="en-US" dirty="0">
              <a:latin typeface="Times New Roman" pitchFamily="18" charset="0"/>
            </a:endParaRPr>
          </a:p>
        </p:txBody>
      </p:sp>
    </p:spTree>
    <p:extLst>
      <p:ext uri="{BB962C8B-B14F-4D97-AF65-F5344CB8AC3E}">
        <p14:creationId xmlns:p14="http://schemas.microsoft.com/office/powerpoint/2010/main" val="668781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E172FE-9E34-4555-ABA2-DC5DDF2D7C9F}" type="slidenum">
              <a:rPr kumimoji="0" lang="en-US" sz="1200" b="0" i="0" u="none" strike="noStrike" kern="1200" cap="none" spc="0" normalizeH="0" baseline="0" noProof="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0762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7622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dirty="0"/>
          </a:p>
        </p:txBody>
      </p:sp>
    </p:spTree>
    <p:extLst>
      <p:ext uri="{BB962C8B-B14F-4D97-AF65-F5344CB8AC3E}">
        <p14:creationId xmlns:p14="http://schemas.microsoft.com/office/powerpoint/2010/main" val="597823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1977F9-2639-4E35-A22E-4391B235CAFA}" type="slidenum">
              <a:rPr lang="en-US" smtClean="0"/>
              <a:pPr/>
              <a:t>5</a:t>
            </a:fld>
            <a:endParaRPr lang="en-US" dirty="0"/>
          </a:p>
        </p:txBody>
      </p:sp>
    </p:spTree>
    <p:extLst>
      <p:ext uri="{BB962C8B-B14F-4D97-AF65-F5344CB8AC3E}">
        <p14:creationId xmlns:p14="http://schemas.microsoft.com/office/powerpoint/2010/main" val="849015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Customize poster with trauma center logo and policy number</a:t>
            </a:r>
          </a:p>
        </p:txBody>
      </p:sp>
      <p:sp>
        <p:nvSpPr>
          <p:cNvPr id="4" name="Slide Number Placeholder 3"/>
          <p:cNvSpPr>
            <a:spLocks noGrp="1"/>
          </p:cNvSpPr>
          <p:nvPr>
            <p:ph type="sldNum" sz="quarter" idx="5"/>
          </p:nvPr>
        </p:nvSpPr>
        <p:spPr/>
        <p:txBody>
          <a:bodyPr/>
          <a:lstStyle/>
          <a:p>
            <a:fld id="{C31977F9-2639-4E35-A22E-4391B235CAFA}" type="slidenum">
              <a:rPr lang="en-US" smtClean="0"/>
              <a:pPr/>
              <a:t>14</a:t>
            </a:fld>
            <a:endParaRPr lang="en-US" dirty="0"/>
          </a:p>
        </p:txBody>
      </p:sp>
    </p:spTree>
    <p:extLst>
      <p:ext uri="{BB962C8B-B14F-4D97-AF65-F5344CB8AC3E}">
        <p14:creationId xmlns:p14="http://schemas.microsoft.com/office/powerpoint/2010/main" val="2780355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national survey of patients and families who were affected by VTE was done to prioritize topics and delivery methods for educating hospitalized patients about VTE. The results were used to develop this bundle intervention.</a:t>
            </a:r>
          </a:p>
          <a:p>
            <a:r>
              <a:rPr lang="en-US" baseline="0" dirty="0"/>
              <a:t>This bundle includes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F2F3C5E-5B59-4760-94FC-7802A26C3D93}" type="slidenum">
              <a:rPr lang="en-US" smtClean="0"/>
              <a:t>15</a:t>
            </a:fld>
            <a:endParaRPr lang="en-US" dirty="0"/>
          </a:p>
        </p:txBody>
      </p:sp>
    </p:spTree>
    <p:extLst>
      <p:ext uri="{BB962C8B-B14F-4D97-AF65-F5344CB8AC3E}">
        <p14:creationId xmlns:p14="http://schemas.microsoft.com/office/powerpoint/2010/main" val="1945513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specific examples.</a:t>
            </a:r>
          </a:p>
        </p:txBody>
      </p:sp>
      <p:sp>
        <p:nvSpPr>
          <p:cNvPr id="4" name="Slide Number Placeholder 3"/>
          <p:cNvSpPr>
            <a:spLocks noGrp="1"/>
          </p:cNvSpPr>
          <p:nvPr>
            <p:ph type="sldNum" sz="quarter" idx="5"/>
          </p:nvPr>
        </p:nvSpPr>
        <p:spPr/>
        <p:txBody>
          <a:bodyPr/>
          <a:lstStyle/>
          <a:p>
            <a:fld id="{7C7B0EDF-DCAE-C841-BE1D-D13EBD4BC485}" type="slidenum">
              <a:rPr lang="en-US" smtClean="0"/>
              <a:t>21</a:t>
            </a:fld>
            <a:endParaRPr lang="en-US"/>
          </a:p>
        </p:txBody>
      </p:sp>
    </p:spTree>
    <p:extLst>
      <p:ext uri="{BB962C8B-B14F-4D97-AF65-F5344CB8AC3E}">
        <p14:creationId xmlns:p14="http://schemas.microsoft.com/office/powerpoint/2010/main" val="1319265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 and main research contact, Highlight importance of distribution (emphasize just first step of the process).</a:t>
            </a:r>
          </a:p>
        </p:txBody>
      </p:sp>
      <p:sp>
        <p:nvSpPr>
          <p:cNvPr id="4" name="Slide Number Placeholder 3"/>
          <p:cNvSpPr>
            <a:spLocks noGrp="1"/>
          </p:cNvSpPr>
          <p:nvPr>
            <p:ph type="sldNum" sz="quarter" idx="5"/>
          </p:nvPr>
        </p:nvSpPr>
        <p:spPr/>
        <p:txBody>
          <a:bodyPr/>
          <a:lstStyle/>
          <a:p>
            <a:fld id="{7C7B0EDF-DCAE-C841-BE1D-D13EBD4BC485}" type="slidenum">
              <a:rPr lang="en-US" smtClean="0"/>
              <a:t>22</a:t>
            </a:fld>
            <a:endParaRPr lang="en-US"/>
          </a:p>
        </p:txBody>
      </p:sp>
    </p:spTree>
    <p:extLst>
      <p:ext uri="{BB962C8B-B14F-4D97-AF65-F5344CB8AC3E}">
        <p14:creationId xmlns:p14="http://schemas.microsoft.com/office/powerpoint/2010/main" val="3001132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specific examples.</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C7B0EDF-DCAE-C841-BE1D-D13EBD4BC485}"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1815785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31977F9-2639-4E35-A22E-4391B235CAFA}"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9652017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60" name="Picture 12" descr="PP_Title_C.jpg                                                 0033966FKarls G4                       C0DC18D5:"/>
          <p:cNvPicPr>
            <a:picLocks noChangeAspect="1" noChangeArrowheads="1"/>
          </p:cNvPicPr>
          <p:nvPr/>
        </p:nvPicPr>
        <p:blipFill>
          <a:blip r:embed="rId2" cstate="print"/>
          <a:srcRect/>
          <a:stretch>
            <a:fillRect/>
          </a:stretch>
        </p:blipFill>
        <p:spPr bwMode="auto">
          <a:xfrm>
            <a:off x="0" y="0"/>
            <a:ext cx="9145588" cy="6859588"/>
          </a:xfrm>
          <a:prstGeom prst="rect">
            <a:avLst/>
          </a:prstGeom>
          <a:noFill/>
        </p:spPr>
      </p:pic>
      <p:sp>
        <p:nvSpPr>
          <p:cNvPr id="2051" name="Rectangle 3"/>
          <p:cNvSpPr>
            <a:spLocks noGrp="1" noChangeArrowheads="1"/>
          </p:cNvSpPr>
          <p:nvPr>
            <p:ph type="ctrTitle"/>
          </p:nvPr>
        </p:nvSpPr>
        <p:spPr bwMode="white">
          <a:xfrm>
            <a:off x="809625" y="876300"/>
            <a:ext cx="7800975" cy="1143000"/>
          </a:xfrm>
        </p:spPr>
        <p:txBody>
          <a:bodyPr/>
          <a:lstStyle>
            <a:lvl1pPr>
              <a:defRPr>
                <a:solidFill>
                  <a:schemeClr val="bg1"/>
                </a:solidFill>
              </a:defRPr>
            </a:lvl1pPr>
          </a:lstStyle>
          <a:p>
            <a:r>
              <a:rPr lang="en-US"/>
              <a:t>Click to edit Master title style</a:t>
            </a:r>
          </a:p>
        </p:txBody>
      </p:sp>
      <p:sp>
        <p:nvSpPr>
          <p:cNvPr id="2052" name="Rectangle 4"/>
          <p:cNvSpPr>
            <a:spLocks noGrp="1" noChangeArrowheads="1"/>
          </p:cNvSpPr>
          <p:nvPr>
            <p:ph type="subTitle" idx="1"/>
          </p:nvPr>
        </p:nvSpPr>
        <p:spPr bwMode="white">
          <a:xfrm>
            <a:off x="809625" y="2057400"/>
            <a:ext cx="7800975" cy="914400"/>
          </a:xfrm>
        </p:spPr>
        <p:txBody>
          <a:bodyPr/>
          <a:lstStyle>
            <a:lvl1pPr marL="0" indent="0">
              <a:buFontTx/>
              <a:buNone/>
              <a:defRPr sz="2400">
                <a:solidFill>
                  <a:schemeClr val="bg1"/>
                </a:solidFill>
              </a:defRPr>
            </a:lvl1pPr>
          </a:lstStyle>
          <a:p>
            <a:r>
              <a:rPr lang="en-US"/>
              <a:t>Click to edit Master subtitle style</a:t>
            </a:r>
          </a:p>
        </p:txBody>
      </p:sp>
      <p:sp>
        <p:nvSpPr>
          <p:cNvPr id="2053" name="Rectangle 5"/>
          <p:cNvSpPr>
            <a:spLocks noGrp="1" noChangeArrowheads="1"/>
          </p:cNvSpPr>
          <p:nvPr>
            <p:ph type="dt" sz="half" idx="2"/>
          </p:nvPr>
        </p:nvSpPr>
        <p:spPr bwMode="auto">
          <a:xfrm>
            <a:off x="819150" y="6400800"/>
            <a:ext cx="1905000" cy="304800"/>
          </a:xfrm>
        </p:spPr>
        <p:txBody>
          <a:bodyPr/>
          <a:lstStyle>
            <a:lvl1pPr>
              <a:defRPr>
                <a:solidFill>
                  <a:srgbClr val="002C77"/>
                </a:solidFill>
              </a:defRPr>
            </a:lvl1pPr>
          </a:lstStyle>
          <a:p>
            <a:endParaRPr lang="en-US" dirty="0">
              <a:latin typeface="Times" charset="0"/>
            </a:endParaRPr>
          </a:p>
        </p:txBody>
      </p:sp>
      <p:sp>
        <p:nvSpPr>
          <p:cNvPr id="2054" name="Rectangle 6"/>
          <p:cNvSpPr>
            <a:spLocks noGrp="1" noChangeArrowheads="1"/>
          </p:cNvSpPr>
          <p:nvPr>
            <p:ph type="ftr" sz="quarter" idx="3"/>
          </p:nvPr>
        </p:nvSpPr>
        <p:spPr bwMode="white">
          <a:xfrm>
            <a:off x="3124200" y="6400800"/>
            <a:ext cx="2895600" cy="304800"/>
          </a:xfrm>
        </p:spPr>
        <p:txBody>
          <a:bodyPr/>
          <a:lstStyle>
            <a:lvl1pPr>
              <a:defRPr>
                <a:solidFill>
                  <a:srgbClr val="002C77"/>
                </a:solidFill>
              </a:defRPr>
            </a:lvl1pPr>
          </a:lstStyle>
          <a:p>
            <a:endParaRPr lang="en-US" dirty="0"/>
          </a:p>
        </p:txBody>
      </p:sp>
      <p:sp>
        <p:nvSpPr>
          <p:cNvPr id="2055" name="Rectangle 7"/>
          <p:cNvSpPr>
            <a:spLocks noGrp="1" noChangeArrowheads="1"/>
          </p:cNvSpPr>
          <p:nvPr>
            <p:ph type="sldNum" sz="quarter" idx="4"/>
          </p:nvPr>
        </p:nvSpPr>
        <p:spPr bwMode="white">
          <a:xfrm>
            <a:off x="6705600" y="6400800"/>
            <a:ext cx="1905000" cy="304800"/>
          </a:xfrm>
        </p:spPr>
        <p:txBody>
          <a:bodyPr/>
          <a:lstStyle>
            <a:lvl1pPr>
              <a:defRPr>
                <a:solidFill>
                  <a:srgbClr val="002C77"/>
                </a:solidFill>
              </a:defRPr>
            </a:lvl1pPr>
          </a:lstStyle>
          <a:p>
            <a:fld id="{3CD12919-A0E8-434C-B66D-9733D117895A}"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latin typeface="Times" charset="0"/>
            </a:endParaRPr>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2A0CFFC-0F6A-422D-BE2E-AD24BF36E981}"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latin typeface="Times" charset="0"/>
            </a:endParaRPr>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F6D4440-EF79-44D7-997D-39DBE8F264A7}"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390525"/>
            <a:ext cx="1943100" cy="5705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9625" y="390525"/>
            <a:ext cx="5676900" cy="5705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latin typeface="Times" charset="0"/>
            </a:endParaRPr>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B7129D2-7015-4041-838E-0413A185F9F7}"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981200"/>
            <a:ext cx="3810000" cy="4114800"/>
          </a:xfrm>
        </p:spPr>
        <p:txBody>
          <a:bodyPr/>
          <a:lstStyle/>
          <a:p>
            <a:endParaRPr lang="en-US" dirty="0"/>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D40521D2-FB7C-4EFE-820A-7222F8B1BFD2}" type="slidenum">
              <a:rPr lang="en-US"/>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9B21-704F-E545-8D33-F6DA2BB8FD1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CF3314A-8F44-1249-A4D7-A25D6A91FA1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FB562B6-2B9F-0A4A-9782-30D6F315A7A8}"/>
              </a:ext>
            </a:extLst>
          </p:cNvPr>
          <p:cNvSpPr>
            <a:spLocks noGrp="1"/>
          </p:cNvSpPr>
          <p:nvPr>
            <p:ph type="dt" sz="half" idx="10"/>
          </p:nvPr>
        </p:nvSpPr>
        <p:spPr/>
        <p:txBody>
          <a:bodyPr/>
          <a:lstStyle/>
          <a:p>
            <a:fld id="{825E4300-51A9-234A-AFAA-43EC24EBEDE4}" type="datetimeFigureOut">
              <a:rPr lang="en-US" smtClean="0"/>
              <a:t>1/24/2022</a:t>
            </a:fld>
            <a:endParaRPr lang="en-US"/>
          </a:p>
        </p:txBody>
      </p:sp>
      <p:sp>
        <p:nvSpPr>
          <p:cNvPr id="5" name="Footer Placeholder 4">
            <a:extLst>
              <a:ext uri="{FF2B5EF4-FFF2-40B4-BE49-F238E27FC236}">
                <a16:creationId xmlns:a16="http://schemas.microsoft.com/office/drawing/2014/main" id="{61560C1D-AB7E-8043-AA5F-402EE19E6F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57DCDD-1369-1C42-95C9-AD130C2966BE}"/>
              </a:ext>
            </a:extLst>
          </p:cNvPr>
          <p:cNvSpPr>
            <a:spLocks noGrp="1"/>
          </p:cNvSpPr>
          <p:nvPr>
            <p:ph type="sldNum" sz="quarter" idx="12"/>
          </p:nvPr>
        </p:nvSpPr>
        <p:spPr/>
        <p:txBody>
          <a:bodyPr/>
          <a:lstStyle/>
          <a:p>
            <a:fld id="{6AF74385-4A11-0848-9A1D-D7F5AEDD61D6}" type="slidenum">
              <a:rPr lang="en-US" smtClean="0"/>
              <a:t>‹#›</a:t>
            </a:fld>
            <a:endParaRPr lang="en-US"/>
          </a:p>
        </p:txBody>
      </p:sp>
    </p:spTree>
    <p:extLst>
      <p:ext uri="{BB962C8B-B14F-4D97-AF65-F5344CB8AC3E}">
        <p14:creationId xmlns:p14="http://schemas.microsoft.com/office/powerpoint/2010/main" val="767531897"/>
      </p:ext>
    </p:extLst>
  </p:cSld>
  <p:clrMapOvr>
    <a:masterClrMapping/>
  </p:clrMapOvr>
  <mc:AlternateContent xmlns:mc="http://schemas.openxmlformats.org/markup-compatibility/2006" xmlns:p14="http://schemas.microsoft.com/office/powerpoint/2010/main">
    <mc:Choice Requires="p14">
      <p:transition spd="slow" p14:dur="6000" advClick="0" advTm="8000">
        <p14:reveal/>
      </p:transition>
    </mc:Choice>
    <mc:Fallback xmlns="">
      <p:transition spd="slow" advClick="0" advTm="8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22105-832F-3645-A166-C54931CE12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9A8099-FDB0-F14A-B9BF-6285D57E91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F73C55-C1AA-0E4C-8913-340908392733}"/>
              </a:ext>
            </a:extLst>
          </p:cNvPr>
          <p:cNvSpPr>
            <a:spLocks noGrp="1"/>
          </p:cNvSpPr>
          <p:nvPr>
            <p:ph type="dt" sz="half" idx="10"/>
          </p:nvPr>
        </p:nvSpPr>
        <p:spPr/>
        <p:txBody>
          <a:bodyPr/>
          <a:lstStyle/>
          <a:p>
            <a:fld id="{825E4300-51A9-234A-AFAA-43EC24EBEDE4}" type="datetimeFigureOut">
              <a:rPr lang="en-US" smtClean="0"/>
              <a:t>1/24/2022</a:t>
            </a:fld>
            <a:endParaRPr lang="en-US"/>
          </a:p>
        </p:txBody>
      </p:sp>
      <p:sp>
        <p:nvSpPr>
          <p:cNvPr id="5" name="Footer Placeholder 4">
            <a:extLst>
              <a:ext uri="{FF2B5EF4-FFF2-40B4-BE49-F238E27FC236}">
                <a16:creationId xmlns:a16="http://schemas.microsoft.com/office/drawing/2014/main" id="{92813C90-0998-8940-AD95-67DD4C0965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C12D6C-024B-F140-A761-B5B0E7CE2D06}"/>
              </a:ext>
            </a:extLst>
          </p:cNvPr>
          <p:cNvSpPr>
            <a:spLocks noGrp="1"/>
          </p:cNvSpPr>
          <p:nvPr>
            <p:ph type="sldNum" sz="quarter" idx="12"/>
          </p:nvPr>
        </p:nvSpPr>
        <p:spPr/>
        <p:txBody>
          <a:bodyPr/>
          <a:lstStyle/>
          <a:p>
            <a:fld id="{6AF74385-4A11-0848-9A1D-D7F5AEDD61D6}" type="slidenum">
              <a:rPr lang="en-US" smtClean="0"/>
              <a:t>‹#›</a:t>
            </a:fld>
            <a:endParaRPr lang="en-US"/>
          </a:p>
        </p:txBody>
      </p:sp>
    </p:spTree>
    <p:extLst>
      <p:ext uri="{BB962C8B-B14F-4D97-AF65-F5344CB8AC3E}">
        <p14:creationId xmlns:p14="http://schemas.microsoft.com/office/powerpoint/2010/main" val="2353064874"/>
      </p:ext>
    </p:extLst>
  </p:cSld>
  <p:clrMapOvr>
    <a:masterClrMapping/>
  </p:clrMapOvr>
  <mc:AlternateContent xmlns:mc="http://schemas.openxmlformats.org/markup-compatibility/2006" xmlns:p14="http://schemas.microsoft.com/office/powerpoint/2010/main">
    <mc:Choice Requires="p14">
      <p:transition spd="slow" p14:dur="6000" advClick="0" advTm="8000">
        <p14:reveal/>
      </p:transition>
    </mc:Choice>
    <mc:Fallback xmlns="">
      <p:transition spd="slow" advClick="0" advTm="8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4C20A-0D54-7844-B65C-9EA8D2EBE9FF}"/>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2196D2F-B2CD-D741-8EAC-1EB92A21256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844FCF-AA91-FE45-A356-48767EFAFC96}"/>
              </a:ext>
            </a:extLst>
          </p:cNvPr>
          <p:cNvSpPr>
            <a:spLocks noGrp="1"/>
          </p:cNvSpPr>
          <p:nvPr>
            <p:ph type="dt" sz="half" idx="10"/>
          </p:nvPr>
        </p:nvSpPr>
        <p:spPr/>
        <p:txBody>
          <a:bodyPr/>
          <a:lstStyle/>
          <a:p>
            <a:fld id="{825E4300-51A9-234A-AFAA-43EC24EBEDE4}" type="datetimeFigureOut">
              <a:rPr lang="en-US" smtClean="0"/>
              <a:t>1/24/2022</a:t>
            </a:fld>
            <a:endParaRPr lang="en-US"/>
          </a:p>
        </p:txBody>
      </p:sp>
      <p:sp>
        <p:nvSpPr>
          <p:cNvPr id="5" name="Footer Placeholder 4">
            <a:extLst>
              <a:ext uri="{FF2B5EF4-FFF2-40B4-BE49-F238E27FC236}">
                <a16:creationId xmlns:a16="http://schemas.microsoft.com/office/drawing/2014/main" id="{F03CEA30-670D-BD4F-86BD-AFF3F8BCFE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9C7619-1073-BB49-A119-81579D84D32D}"/>
              </a:ext>
            </a:extLst>
          </p:cNvPr>
          <p:cNvSpPr>
            <a:spLocks noGrp="1"/>
          </p:cNvSpPr>
          <p:nvPr>
            <p:ph type="sldNum" sz="quarter" idx="12"/>
          </p:nvPr>
        </p:nvSpPr>
        <p:spPr/>
        <p:txBody>
          <a:bodyPr/>
          <a:lstStyle/>
          <a:p>
            <a:fld id="{6AF74385-4A11-0848-9A1D-D7F5AEDD61D6}" type="slidenum">
              <a:rPr lang="en-US" smtClean="0"/>
              <a:t>‹#›</a:t>
            </a:fld>
            <a:endParaRPr lang="en-US"/>
          </a:p>
        </p:txBody>
      </p:sp>
    </p:spTree>
    <p:extLst>
      <p:ext uri="{BB962C8B-B14F-4D97-AF65-F5344CB8AC3E}">
        <p14:creationId xmlns:p14="http://schemas.microsoft.com/office/powerpoint/2010/main" val="3612471376"/>
      </p:ext>
    </p:extLst>
  </p:cSld>
  <p:clrMapOvr>
    <a:masterClrMapping/>
  </p:clrMapOvr>
  <mc:AlternateContent xmlns:mc="http://schemas.openxmlformats.org/markup-compatibility/2006" xmlns:p14="http://schemas.microsoft.com/office/powerpoint/2010/main">
    <mc:Choice Requires="p14">
      <p:transition spd="slow" p14:dur="6000" advClick="0" advTm="8000">
        <p14:reveal/>
      </p:transition>
    </mc:Choice>
    <mc:Fallback xmlns="">
      <p:transition spd="slow" advClick="0" advTm="8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F5B15-8AB5-7248-9E19-F259E7431E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E320D1-903F-7C45-A313-0C9B1030849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BF9E09-F728-CC4D-A902-E76BF118983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3EAD40-FE30-C54E-B99D-1302D3F783A3}"/>
              </a:ext>
            </a:extLst>
          </p:cNvPr>
          <p:cNvSpPr>
            <a:spLocks noGrp="1"/>
          </p:cNvSpPr>
          <p:nvPr>
            <p:ph type="dt" sz="half" idx="10"/>
          </p:nvPr>
        </p:nvSpPr>
        <p:spPr/>
        <p:txBody>
          <a:bodyPr/>
          <a:lstStyle/>
          <a:p>
            <a:fld id="{825E4300-51A9-234A-AFAA-43EC24EBEDE4}" type="datetimeFigureOut">
              <a:rPr lang="en-US" smtClean="0"/>
              <a:t>1/24/2022</a:t>
            </a:fld>
            <a:endParaRPr lang="en-US"/>
          </a:p>
        </p:txBody>
      </p:sp>
      <p:sp>
        <p:nvSpPr>
          <p:cNvPr id="6" name="Footer Placeholder 5">
            <a:extLst>
              <a:ext uri="{FF2B5EF4-FFF2-40B4-BE49-F238E27FC236}">
                <a16:creationId xmlns:a16="http://schemas.microsoft.com/office/drawing/2014/main" id="{DB19D70D-9132-D640-9D54-7D409DE797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17BCA-5FAD-0745-AEBC-7F1ACC435593}"/>
              </a:ext>
            </a:extLst>
          </p:cNvPr>
          <p:cNvSpPr>
            <a:spLocks noGrp="1"/>
          </p:cNvSpPr>
          <p:nvPr>
            <p:ph type="sldNum" sz="quarter" idx="12"/>
          </p:nvPr>
        </p:nvSpPr>
        <p:spPr/>
        <p:txBody>
          <a:bodyPr/>
          <a:lstStyle/>
          <a:p>
            <a:fld id="{6AF74385-4A11-0848-9A1D-D7F5AEDD61D6}" type="slidenum">
              <a:rPr lang="en-US" smtClean="0"/>
              <a:t>‹#›</a:t>
            </a:fld>
            <a:endParaRPr lang="en-US"/>
          </a:p>
        </p:txBody>
      </p:sp>
    </p:spTree>
    <p:extLst>
      <p:ext uri="{BB962C8B-B14F-4D97-AF65-F5344CB8AC3E}">
        <p14:creationId xmlns:p14="http://schemas.microsoft.com/office/powerpoint/2010/main" val="721298354"/>
      </p:ext>
    </p:extLst>
  </p:cSld>
  <p:clrMapOvr>
    <a:masterClrMapping/>
  </p:clrMapOvr>
  <mc:AlternateContent xmlns:mc="http://schemas.openxmlformats.org/markup-compatibility/2006" xmlns:p14="http://schemas.microsoft.com/office/powerpoint/2010/main">
    <mc:Choice Requires="p14">
      <p:transition spd="slow" p14:dur="6000" advClick="0" advTm="8000">
        <p14:reveal/>
      </p:transition>
    </mc:Choice>
    <mc:Fallback xmlns="">
      <p:transition spd="slow" advClick="0" advTm="8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36AAF-2BA6-EC4A-BB72-3AEA37720AA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E81494-AD15-AD44-8568-37522C8F2DC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6C38502-B0A9-A848-AEBD-AD6B97ABABB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2A910C-ECE9-744F-85C9-FBF135D2A62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53623F2-EEC1-C749-B14B-AD39D409CDF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81271C-AD77-9847-A3B7-C7788F59BAF7}"/>
              </a:ext>
            </a:extLst>
          </p:cNvPr>
          <p:cNvSpPr>
            <a:spLocks noGrp="1"/>
          </p:cNvSpPr>
          <p:nvPr>
            <p:ph type="dt" sz="half" idx="10"/>
          </p:nvPr>
        </p:nvSpPr>
        <p:spPr/>
        <p:txBody>
          <a:bodyPr/>
          <a:lstStyle/>
          <a:p>
            <a:fld id="{825E4300-51A9-234A-AFAA-43EC24EBEDE4}" type="datetimeFigureOut">
              <a:rPr lang="en-US" smtClean="0"/>
              <a:t>1/24/2022</a:t>
            </a:fld>
            <a:endParaRPr lang="en-US"/>
          </a:p>
        </p:txBody>
      </p:sp>
      <p:sp>
        <p:nvSpPr>
          <p:cNvPr id="8" name="Footer Placeholder 7">
            <a:extLst>
              <a:ext uri="{FF2B5EF4-FFF2-40B4-BE49-F238E27FC236}">
                <a16:creationId xmlns:a16="http://schemas.microsoft.com/office/drawing/2014/main" id="{F8642658-70E2-F241-A950-90C747A3EF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B26658-029D-6E42-A383-503D8536CBC9}"/>
              </a:ext>
            </a:extLst>
          </p:cNvPr>
          <p:cNvSpPr>
            <a:spLocks noGrp="1"/>
          </p:cNvSpPr>
          <p:nvPr>
            <p:ph type="sldNum" sz="quarter" idx="12"/>
          </p:nvPr>
        </p:nvSpPr>
        <p:spPr/>
        <p:txBody>
          <a:bodyPr/>
          <a:lstStyle/>
          <a:p>
            <a:fld id="{6AF74385-4A11-0848-9A1D-D7F5AEDD61D6}" type="slidenum">
              <a:rPr lang="en-US" smtClean="0"/>
              <a:t>‹#›</a:t>
            </a:fld>
            <a:endParaRPr lang="en-US"/>
          </a:p>
        </p:txBody>
      </p:sp>
    </p:spTree>
    <p:extLst>
      <p:ext uri="{BB962C8B-B14F-4D97-AF65-F5344CB8AC3E}">
        <p14:creationId xmlns:p14="http://schemas.microsoft.com/office/powerpoint/2010/main" val="2075734851"/>
      </p:ext>
    </p:extLst>
  </p:cSld>
  <p:clrMapOvr>
    <a:masterClrMapping/>
  </p:clrMapOvr>
  <mc:AlternateContent xmlns:mc="http://schemas.openxmlformats.org/markup-compatibility/2006" xmlns:p14="http://schemas.microsoft.com/office/powerpoint/2010/main">
    <mc:Choice Requires="p14">
      <p:transition spd="slow" p14:dur="6000" advClick="0" advTm="8000">
        <p14:reveal/>
      </p:transition>
    </mc:Choice>
    <mc:Fallback xmlns="">
      <p:transition spd="slow" advClick="0" advTm="8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42E24-1362-824F-9077-F8A42A3E35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27236C-95E7-CA47-881F-B269CE6C9408}"/>
              </a:ext>
            </a:extLst>
          </p:cNvPr>
          <p:cNvSpPr>
            <a:spLocks noGrp="1"/>
          </p:cNvSpPr>
          <p:nvPr>
            <p:ph type="dt" sz="half" idx="10"/>
          </p:nvPr>
        </p:nvSpPr>
        <p:spPr/>
        <p:txBody>
          <a:bodyPr/>
          <a:lstStyle/>
          <a:p>
            <a:fld id="{825E4300-51A9-234A-AFAA-43EC24EBEDE4}" type="datetimeFigureOut">
              <a:rPr lang="en-US" smtClean="0"/>
              <a:t>1/24/2022</a:t>
            </a:fld>
            <a:endParaRPr lang="en-US"/>
          </a:p>
        </p:txBody>
      </p:sp>
      <p:sp>
        <p:nvSpPr>
          <p:cNvPr id="4" name="Footer Placeholder 3">
            <a:extLst>
              <a:ext uri="{FF2B5EF4-FFF2-40B4-BE49-F238E27FC236}">
                <a16:creationId xmlns:a16="http://schemas.microsoft.com/office/drawing/2014/main" id="{E641B0E5-3C08-BA41-876B-A7A3CBE36C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851C8B-79EA-1C43-BC71-7BBA6B12EE7A}"/>
              </a:ext>
            </a:extLst>
          </p:cNvPr>
          <p:cNvSpPr>
            <a:spLocks noGrp="1"/>
          </p:cNvSpPr>
          <p:nvPr>
            <p:ph type="sldNum" sz="quarter" idx="12"/>
          </p:nvPr>
        </p:nvSpPr>
        <p:spPr/>
        <p:txBody>
          <a:bodyPr/>
          <a:lstStyle/>
          <a:p>
            <a:fld id="{6AF74385-4A11-0848-9A1D-D7F5AEDD61D6}" type="slidenum">
              <a:rPr lang="en-US" smtClean="0"/>
              <a:t>‹#›</a:t>
            </a:fld>
            <a:endParaRPr lang="en-US"/>
          </a:p>
        </p:txBody>
      </p:sp>
    </p:spTree>
    <p:extLst>
      <p:ext uri="{BB962C8B-B14F-4D97-AF65-F5344CB8AC3E}">
        <p14:creationId xmlns:p14="http://schemas.microsoft.com/office/powerpoint/2010/main" val="3185078462"/>
      </p:ext>
    </p:extLst>
  </p:cSld>
  <p:clrMapOvr>
    <a:masterClrMapping/>
  </p:clrMapOvr>
  <mc:AlternateContent xmlns:mc="http://schemas.openxmlformats.org/markup-compatibility/2006" xmlns:p14="http://schemas.microsoft.com/office/powerpoint/2010/main">
    <mc:Choice Requires="p14">
      <p:transition spd="slow" p14:dur="6000" advClick="0" advTm="8000">
        <p14:reveal/>
      </p:transition>
    </mc:Choice>
    <mc:Fallback xmlns="">
      <p:transition spd="slow" advClick="0" advTm="8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2060" name="Picture 12" descr="PP_Title_C.jpg                                                 0033966FKarls G4                       C0DC18D5:"/>
          <p:cNvPicPr>
            <a:picLocks noChangeAspect="1" noChangeArrowheads="1"/>
          </p:cNvPicPr>
          <p:nvPr/>
        </p:nvPicPr>
        <p:blipFill>
          <a:blip r:embed="rId2" cstate="print"/>
          <a:srcRect/>
          <a:stretch>
            <a:fillRect/>
          </a:stretch>
        </p:blipFill>
        <p:spPr bwMode="auto">
          <a:xfrm>
            <a:off x="0" y="0"/>
            <a:ext cx="9145588" cy="6859588"/>
          </a:xfrm>
          <a:prstGeom prst="rect">
            <a:avLst/>
          </a:prstGeom>
          <a:noFill/>
        </p:spPr>
      </p:pic>
      <p:sp>
        <p:nvSpPr>
          <p:cNvPr id="2051" name="Rectangle 3"/>
          <p:cNvSpPr>
            <a:spLocks noGrp="1" noChangeArrowheads="1"/>
          </p:cNvSpPr>
          <p:nvPr>
            <p:ph type="ctrTitle"/>
          </p:nvPr>
        </p:nvSpPr>
        <p:spPr bwMode="white">
          <a:xfrm>
            <a:off x="809625" y="876300"/>
            <a:ext cx="7800975" cy="1143000"/>
          </a:xfrm>
        </p:spPr>
        <p:txBody>
          <a:bodyPr/>
          <a:lstStyle>
            <a:lvl1pPr>
              <a:defRPr>
                <a:solidFill>
                  <a:schemeClr val="bg1"/>
                </a:solidFill>
              </a:defRPr>
            </a:lvl1pPr>
          </a:lstStyle>
          <a:p>
            <a:r>
              <a:rPr lang="en-US"/>
              <a:t>Click to edit Master title style</a:t>
            </a:r>
          </a:p>
        </p:txBody>
      </p:sp>
      <p:sp>
        <p:nvSpPr>
          <p:cNvPr id="2052" name="Rectangle 4"/>
          <p:cNvSpPr>
            <a:spLocks noGrp="1" noChangeArrowheads="1"/>
          </p:cNvSpPr>
          <p:nvPr>
            <p:ph type="subTitle" idx="1"/>
          </p:nvPr>
        </p:nvSpPr>
        <p:spPr bwMode="white">
          <a:xfrm>
            <a:off x="809625" y="2057400"/>
            <a:ext cx="7800975" cy="914400"/>
          </a:xfrm>
        </p:spPr>
        <p:txBody>
          <a:bodyPr/>
          <a:lstStyle>
            <a:lvl1pPr marL="0" indent="0">
              <a:buFontTx/>
              <a:buNone/>
              <a:defRPr sz="2400">
                <a:solidFill>
                  <a:schemeClr val="bg1"/>
                </a:solidFill>
              </a:defRPr>
            </a:lvl1pPr>
          </a:lstStyle>
          <a:p>
            <a:r>
              <a:rPr lang="en-US"/>
              <a:t>Click to edit Master subtitle style</a:t>
            </a:r>
          </a:p>
        </p:txBody>
      </p:sp>
      <p:sp>
        <p:nvSpPr>
          <p:cNvPr id="2053" name="Rectangle 5"/>
          <p:cNvSpPr>
            <a:spLocks noGrp="1" noChangeArrowheads="1"/>
          </p:cNvSpPr>
          <p:nvPr>
            <p:ph type="dt" sz="half" idx="2"/>
          </p:nvPr>
        </p:nvSpPr>
        <p:spPr bwMode="auto">
          <a:xfrm>
            <a:off x="819150" y="6400800"/>
            <a:ext cx="1905000" cy="304800"/>
          </a:xfrm>
        </p:spPr>
        <p:txBody>
          <a:bodyPr/>
          <a:lstStyle>
            <a:lvl1pPr>
              <a:defRPr>
                <a:solidFill>
                  <a:srgbClr val="002C77"/>
                </a:solidFill>
              </a:defRPr>
            </a:lvl1pPr>
          </a:lstStyle>
          <a:p>
            <a:endParaRPr lang="en-US" dirty="0">
              <a:latin typeface="Times" charset="0"/>
            </a:endParaRPr>
          </a:p>
        </p:txBody>
      </p:sp>
      <p:sp>
        <p:nvSpPr>
          <p:cNvPr id="2054" name="Rectangle 6"/>
          <p:cNvSpPr>
            <a:spLocks noGrp="1" noChangeArrowheads="1"/>
          </p:cNvSpPr>
          <p:nvPr>
            <p:ph type="ftr" sz="quarter" idx="3"/>
          </p:nvPr>
        </p:nvSpPr>
        <p:spPr bwMode="white">
          <a:xfrm>
            <a:off x="3124200" y="6400800"/>
            <a:ext cx="2895600" cy="304800"/>
          </a:xfrm>
        </p:spPr>
        <p:txBody>
          <a:bodyPr/>
          <a:lstStyle>
            <a:lvl1pPr>
              <a:defRPr>
                <a:solidFill>
                  <a:srgbClr val="002C77"/>
                </a:solidFill>
              </a:defRPr>
            </a:lvl1pPr>
          </a:lstStyle>
          <a:p>
            <a:endParaRPr lang="en-US" dirty="0"/>
          </a:p>
        </p:txBody>
      </p:sp>
      <p:sp>
        <p:nvSpPr>
          <p:cNvPr id="2055" name="Rectangle 7"/>
          <p:cNvSpPr>
            <a:spLocks noGrp="1" noChangeArrowheads="1"/>
          </p:cNvSpPr>
          <p:nvPr>
            <p:ph type="sldNum" sz="quarter" idx="4"/>
          </p:nvPr>
        </p:nvSpPr>
        <p:spPr bwMode="white">
          <a:xfrm>
            <a:off x="6705600" y="6400800"/>
            <a:ext cx="1905000" cy="304800"/>
          </a:xfrm>
        </p:spPr>
        <p:txBody>
          <a:bodyPr/>
          <a:lstStyle>
            <a:lvl1pPr>
              <a:defRPr>
                <a:solidFill>
                  <a:srgbClr val="002C77"/>
                </a:solidFill>
              </a:defRPr>
            </a:lvl1pPr>
          </a:lstStyle>
          <a:p>
            <a:fld id="{3CD12919-A0E8-434C-B66D-9733D117895A}"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8045EA-99E2-9243-8FC5-CA59167DFDE1}"/>
              </a:ext>
            </a:extLst>
          </p:cNvPr>
          <p:cNvSpPr>
            <a:spLocks noGrp="1"/>
          </p:cNvSpPr>
          <p:nvPr>
            <p:ph type="dt" sz="half" idx="10"/>
          </p:nvPr>
        </p:nvSpPr>
        <p:spPr/>
        <p:txBody>
          <a:bodyPr/>
          <a:lstStyle/>
          <a:p>
            <a:fld id="{825E4300-51A9-234A-AFAA-43EC24EBEDE4}" type="datetimeFigureOut">
              <a:rPr lang="en-US" smtClean="0"/>
              <a:t>1/24/2022</a:t>
            </a:fld>
            <a:endParaRPr lang="en-US"/>
          </a:p>
        </p:txBody>
      </p:sp>
      <p:sp>
        <p:nvSpPr>
          <p:cNvPr id="3" name="Footer Placeholder 2">
            <a:extLst>
              <a:ext uri="{FF2B5EF4-FFF2-40B4-BE49-F238E27FC236}">
                <a16:creationId xmlns:a16="http://schemas.microsoft.com/office/drawing/2014/main" id="{C36F1091-7481-DE40-A65E-2AFD962395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84D79E-352C-E943-9B71-5FDF7170FCA2}"/>
              </a:ext>
            </a:extLst>
          </p:cNvPr>
          <p:cNvSpPr>
            <a:spLocks noGrp="1"/>
          </p:cNvSpPr>
          <p:nvPr>
            <p:ph type="sldNum" sz="quarter" idx="12"/>
          </p:nvPr>
        </p:nvSpPr>
        <p:spPr/>
        <p:txBody>
          <a:bodyPr/>
          <a:lstStyle/>
          <a:p>
            <a:fld id="{6AF74385-4A11-0848-9A1D-D7F5AEDD61D6}" type="slidenum">
              <a:rPr lang="en-US" smtClean="0"/>
              <a:t>‹#›</a:t>
            </a:fld>
            <a:endParaRPr lang="en-US"/>
          </a:p>
        </p:txBody>
      </p:sp>
    </p:spTree>
    <p:extLst>
      <p:ext uri="{BB962C8B-B14F-4D97-AF65-F5344CB8AC3E}">
        <p14:creationId xmlns:p14="http://schemas.microsoft.com/office/powerpoint/2010/main" val="3142573789"/>
      </p:ext>
    </p:extLst>
  </p:cSld>
  <p:clrMapOvr>
    <a:masterClrMapping/>
  </p:clrMapOvr>
  <mc:AlternateContent xmlns:mc="http://schemas.openxmlformats.org/markup-compatibility/2006" xmlns:p14="http://schemas.microsoft.com/office/powerpoint/2010/main">
    <mc:Choice Requires="p14">
      <p:transition spd="slow" p14:dur="6000" advClick="0" advTm="8000">
        <p14:reveal/>
      </p:transition>
    </mc:Choice>
    <mc:Fallback xmlns="">
      <p:transition spd="slow" advClick="0" advTm="8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F023D-52E5-4B4F-A222-E7FFBC2C7C3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69C8D8F-E7E8-E042-94DD-E4EC3DFD4AC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3F48A9-C08E-0244-AF29-B2C8D9B2D07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B5873F1-60E7-3B4B-B07D-E847E9AA085D}"/>
              </a:ext>
            </a:extLst>
          </p:cNvPr>
          <p:cNvSpPr>
            <a:spLocks noGrp="1"/>
          </p:cNvSpPr>
          <p:nvPr>
            <p:ph type="dt" sz="half" idx="10"/>
          </p:nvPr>
        </p:nvSpPr>
        <p:spPr/>
        <p:txBody>
          <a:bodyPr/>
          <a:lstStyle/>
          <a:p>
            <a:fld id="{825E4300-51A9-234A-AFAA-43EC24EBEDE4}" type="datetimeFigureOut">
              <a:rPr lang="en-US" smtClean="0"/>
              <a:t>1/24/2022</a:t>
            </a:fld>
            <a:endParaRPr lang="en-US"/>
          </a:p>
        </p:txBody>
      </p:sp>
      <p:sp>
        <p:nvSpPr>
          <p:cNvPr id="6" name="Footer Placeholder 5">
            <a:extLst>
              <a:ext uri="{FF2B5EF4-FFF2-40B4-BE49-F238E27FC236}">
                <a16:creationId xmlns:a16="http://schemas.microsoft.com/office/drawing/2014/main" id="{D0F5CED2-C35D-DF4F-8DDB-890E42380E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A1BB89-6443-1C48-AE5F-8784B372885B}"/>
              </a:ext>
            </a:extLst>
          </p:cNvPr>
          <p:cNvSpPr>
            <a:spLocks noGrp="1"/>
          </p:cNvSpPr>
          <p:nvPr>
            <p:ph type="sldNum" sz="quarter" idx="12"/>
          </p:nvPr>
        </p:nvSpPr>
        <p:spPr/>
        <p:txBody>
          <a:bodyPr/>
          <a:lstStyle/>
          <a:p>
            <a:fld id="{6AF74385-4A11-0848-9A1D-D7F5AEDD61D6}" type="slidenum">
              <a:rPr lang="en-US" smtClean="0"/>
              <a:t>‹#›</a:t>
            </a:fld>
            <a:endParaRPr lang="en-US"/>
          </a:p>
        </p:txBody>
      </p:sp>
    </p:spTree>
    <p:extLst>
      <p:ext uri="{BB962C8B-B14F-4D97-AF65-F5344CB8AC3E}">
        <p14:creationId xmlns:p14="http://schemas.microsoft.com/office/powerpoint/2010/main" val="1246126559"/>
      </p:ext>
    </p:extLst>
  </p:cSld>
  <p:clrMapOvr>
    <a:masterClrMapping/>
  </p:clrMapOvr>
  <mc:AlternateContent xmlns:mc="http://schemas.openxmlformats.org/markup-compatibility/2006" xmlns:p14="http://schemas.microsoft.com/office/powerpoint/2010/main">
    <mc:Choice Requires="p14">
      <p:transition spd="slow" p14:dur="6000" advClick="0" advTm="8000">
        <p14:reveal/>
      </p:transition>
    </mc:Choice>
    <mc:Fallback xmlns="">
      <p:transition spd="slow" advClick="0" advTm="8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316E7-B7AF-FF42-9AEF-F2622349D79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A33A196-109F-C040-A244-1F0F5664039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F3A0A89-8510-874E-BB57-DBA444F7CFA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E603DE4-A27F-6546-B18A-5E3B4CB93230}"/>
              </a:ext>
            </a:extLst>
          </p:cNvPr>
          <p:cNvSpPr>
            <a:spLocks noGrp="1"/>
          </p:cNvSpPr>
          <p:nvPr>
            <p:ph type="dt" sz="half" idx="10"/>
          </p:nvPr>
        </p:nvSpPr>
        <p:spPr/>
        <p:txBody>
          <a:bodyPr/>
          <a:lstStyle/>
          <a:p>
            <a:fld id="{825E4300-51A9-234A-AFAA-43EC24EBEDE4}" type="datetimeFigureOut">
              <a:rPr lang="en-US" smtClean="0"/>
              <a:t>1/24/2022</a:t>
            </a:fld>
            <a:endParaRPr lang="en-US"/>
          </a:p>
        </p:txBody>
      </p:sp>
      <p:sp>
        <p:nvSpPr>
          <p:cNvPr id="6" name="Footer Placeholder 5">
            <a:extLst>
              <a:ext uri="{FF2B5EF4-FFF2-40B4-BE49-F238E27FC236}">
                <a16:creationId xmlns:a16="http://schemas.microsoft.com/office/drawing/2014/main" id="{AEAAC856-0A83-6845-BE9E-52161F6869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1D5F51-519D-484A-9A24-52C103BBA74E}"/>
              </a:ext>
            </a:extLst>
          </p:cNvPr>
          <p:cNvSpPr>
            <a:spLocks noGrp="1"/>
          </p:cNvSpPr>
          <p:nvPr>
            <p:ph type="sldNum" sz="quarter" idx="12"/>
          </p:nvPr>
        </p:nvSpPr>
        <p:spPr/>
        <p:txBody>
          <a:bodyPr/>
          <a:lstStyle/>
          <a:p>
            <a:fld id="{6AF74385-4A11-0848-9A1D-D7F5AEDD61D6}" type="slidenum">
              <a:rPr lang="en-US" smtClean="0"/>
              <a:t>‹#›</a:t>
            </a:fld>
            <a:endParaRPr lang="en-US"/>
          </a:p>
        </p:txBody>
      </p:sp>
    </p:spTree>
    <p:extLst>
      <p:ext uri="{BB962C8B-B14F-4D97-AF65-F5344CB8AC3E}">
        <p14:creationId xmlns:p14="http://schemas.microsoft.com/office/powerpoint/2010/main" val="3724979926"/>
      </p:ext>
    </p:extLst>
  </p:cSld>
  <p:clrMapOvr>
    <a:masterClrMapping/>
  </p:clrMapOvr>
  <mc:AlternateContent xmlns:mc="http://schemas.openxmlformats.org/markup-compatibility/2006" xmlns:p14="http://schemas.microsoft.com/office/powerpoint/2010/main">
    <mc:Choice Requires="p14">
      <p:transition spd="slow" p14:dur="6000" advClick="0" advTm="8000">
        <p14:reveal/>
      </p:transition>
    </mc:Choice>
    <mc:Fallback xmlns="">
      <p:transition spd="slow" advClick="0" advTm="8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C37EB-8A60-F244-8E93-C24FB03F9F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8FFCCE-F659-E24A-917A-F41804429E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3E0118-1F28-9F46-B8EB-6A617911A3F2}"/>
              </a:ext>
            </a:extLst>
          </p:cNvPr>
          <p:cNvSpPr>
            <a:spLocks noGrp="1"/>
          </p:cNvSpPr>
          <p:nvPr>
            <p:ph type="dt" sz="half" idx="10"/>
          </p:nvPr>
        </p:nvSpPr>
        <p:spPr/>
        <p:txBody>
          <a:bodyPr/>
          <a:lstStyle/>
          <a:p>
            <a:fld id="{825E4300-51A9-234A-AFAA-43EC24EBEDE4}" type="datetimeFigureOut">
              <a:rPr lang="en-US" smtClean="0"/>
              <a:t>1/24/2022</a:t>
            </a:fld>
            <a:endParaRPr lang="en-US"/>
          </a:p>
        </p:txBody>
      </p:sp>
      <p:sp>
        <p:nvSpPr>
          <p:cNvPr id="5" name="Footer Placeholder 4">
            <a:extLst>
              <a:ext uri="{FF2B5EF4-FFF2-40B4-BE49-F238E27FC236}">
                <a16:creationId xmlns:a16="http://schemas.microsoft.com/office/drawing/2014/main" id="{D2182CC1-7BD1-A24E-90B8-BE4CE27323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B7D231-7C40-1A4A-AAFB-23E1C6C089B5}"/>
              </a:ext>
            </a:extLst>
          </p:cNvPr>
          <p:cNvSpPr>
            <a:spLocks noGrp="1"/>
          </p:cNvSpPr>
          <p:nvPr>
            <p:ph type="sldNum" sz="quarter" idx="12"/>
          </p:nvPr>
        </p:nvSpPr>
        <p:spPr/>
        <p:txBody>
          <a:bodyPr/>
          <a:lstStyle/>
          <a:p>
            <a:fld id="{6AF74385-4A11-0848-9A1D-D7F5AEDD61D6}" type="slidenum">
              <a:rPr lang="en-US" smtClean="0"/>
              <a:t>‹#›</a:t>
            </a:fld>
            <a:endParaRPr lang="en-US"/>
          </a:p>
        </p:txBody>
      </p:sp>
    </p:spTree>
    <p:extLst>
      <p:ext uri="{BB962C8B-B14F-4D97-AF65-F5344CB8AC3E}">
        <p14:creationId xmlns:p14="http://schemas.microsoft.com/office/powerpoint/2010/main" val="1239398972"/>
      </p:ext>
    </p:extLst>
  </p:cSld>
  <p:clrMapOvr>
    <a:masterClrMapping/>
  </p:clrMapOvr>
  <mc:AlternateContent xmlns:mc="http://schemas.openxmlformats.org/markup-compatibility/2006" xmlns:p14="http://schemas.microsoft.com/office/powerpoint/2010/main">
    <mc:Choice Requires="p14">
      <p:transition spd="slow" p14:dur="6000" advClick="0" advTm="8000">
        <p14:reveal/>
      </p:transition>
    </mc:Choice>
    <mc:Fallback xmlns="">
      <p:transition spd="slow" advClick="0" advTm="8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D97EF1-7106-F845-935D-D9DE6823177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8A4798-792B-AF4C-A246-4C5E5C9D823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95D751-C7A5-F548-BDF7-C5897044B021}"/>
              </a:ext>
            </a:extLst>
          </p:cNvPr>
          <p:cNvSpPr>
            <a:spLocks noGrp="1"/>
          </p:cNvSpPr>
          <p:nvPr>
            <p:ph type="dt" sz="half" idx="10"/>
          </p:nvPr>
        </p:nvSpPr>
        <p:spPr/>
        <p:txBody>
          <a:bodyPr/>
          <a:lstStyle/>
          <a:p>
            <a:fld id="{825E4300-51A9-234A-AFAA-43EC24EBEDE4}" type="datetimeFigureOut">
              <a:rPr lang="en-US" smtClean="0"/>
              <a:t>1/24/2022</a:t>
            </a:fld>
            <a:endParaRPr lang="en-US"/>
          </a:p>
        </p:txBody>
      </p:sp>
      <p:sp>
        <p:nvSpPr>
          <p:cNvPr id="5" name="Footer Placeholder 4">
            <a:extLst>
              <a:ext uri="{FF2B5EF4-FFF2-40B4-BE49-F238E27FC236}">
                <a16:creationId xmlns:a16="http://schemas.microsoft.com/office/drawing/2014/main" id="{CDCB8A5C-DB2B-9546-83D1-7571954C1C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9E5A61-D05F-CD49-B8A0-0C455D8FCF75}"/>
              </a:ext>
            </a:extLst>
          </p:cNvPr>
          <p:cNvSpPr>
            <a:spLocks noGrp="1"/>
          </p:cNvSpPr>
          <p:nvPr>
            <p:ph type="sldNum" sz="quarter" idx="12"/>
          </p:nvPr>
        </p:nvSpPr>
        <p:spPr/>
        <p:txBody>
          <a:bodyPr/>
          <a:lstStyle/>
          <a:p>
            <a:fld id="{6AF74385-4A11-0848-9A1D-D7F5AEDD61D6}" type="slidenum">
              <a:rPr lang="en-US" smtClean="0"/>
              <a:t>‹#›</a:t>
            </a:fld>
            <a:endParaRPr lang="en-US"/>
          </a:p>
        </p:txBody>
      </p:sp>
    </p:spTree>
    <p:extLst>
      <p:ext uri="{BB962C8B-B14F-4D97-AF65-F5344CB8AC3E}">
        <p14:creationId xmlns:p14="http://schemas.microsoft.com/office/powerpoint/2010/main" val="2993442518"/>
      </p:ext>
    </p:extLst>
  </p:cSld>
  <p:clrMapOvr>
    <a:masterClrMapping/>
  </p:clrMapOvr>
  <mc:AlternateContent xmlns:mc="http://schemas.openxmlformats.org/markup-compatibility/2006" xmlns:p14="http://schemas.microsoft.com/office/powerpoint/2010/main">
    <mc:Choice Requires="p14">
      <p:transition spd="slow" p14:dur="6000" advClick="0" advTm="8000">
        <p14:reveal/>
      </p:transition>
    </mc:Choice>
    <mc:Fallback xmlns="">
      <p:transition spd="slow" advClick="0" advTm="8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latin typeface="Times" charset="0"/>
            </a:endParaRPr>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3BDE2BE-24C3-4200-9B8B-1EF716EF7C87}"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96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720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latin typeface="Times" charset="0"/>
            </a:endParaRPr>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61BFA3BF-79AB-457E-9E55-16F1955AEF6B}"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latin typeface="Times" charset="0"/>
            </a:endParaRPr>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1CD495B3-FE4C-420A-B69B-3422C67A864A}"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latin typeface="Times" charset="0"/>
            </a:endParaRPr>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87EB8916-0018-4B8D-AA44-29DFE3AA15A6}"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latin typeface="Times" charset="0"/>
            </a:endParaRPr>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7369BA3C-EF23-4794-A71B-EFAC48DA1500}"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1" descr="PP_Second_C.jpg                                                0033966FKarls G4                       C0DC18D5:"/>
          <p:cNvPicPr>
            <a:picLocks noChangeAspect="1" noChangeArrowheads="1"/>
          </p:cNvPicPr>
          <p:nvPr/>
        </p:nvPicPr>
        <p:blipFill>
          <a:blip r:embed="rId15" cstate="print"/>
          <a:srcRect/>
          <a:stretch>
            <a:fillRect/>
          </a:stretch>
        </p:blipFill>
        <p:spPr bwMode="auto">
          <a:xfrm>
            <a:off x="0" y="0"/>
            <a:ext cx="9145588" cy="6859588"/>
          </a:xfrm>
          <a:prstGeom prst="rect">
            <a:avLst/>
          </a:prstGeom>
          <a:noFill/>
        </p:spPr>
      </p:pic>
      <p:sp>
        <p:nvSpPr>
          <p:cNvPr id="1026" name="Rectangle 2"/>
          <p:cNvSpPr>
            <a:spLocks noGrp="1" noChangeArrowheads="1"/>
          </p:cNvSpPr>
          <p:nvPr>
            <p:ph type="title"/>
          </p:nvPr>
        </p:nvSpPr>
        <p:spPr bwMode="black">
          <a:xfrm>
            <a:off x="809625" y="390525"/>
            <a:ext cx="77724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black">
          <a:xfrm>
            <a:off x="809625"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black">
          <a:xfrm>
            <a:off x="809625" y="63246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254B8E"/>
                </a:solidFill>
                <a:latin typeface="+mn-lt"/>
              </a:defRPr>
            </a:lvl1pPr>
          </a:lstStyle>
          <a:p>
            <a:endParaRPr lang="en-US" dirty="0"/>
          </a:p>
        </p:txBody>
      </p:sp>
      <p:sp>
        <p:nvSpPr>
          <p:cNvPr id="1029" name="Rectangle 5"/>
          <p:cNvSpPr>
            <a:spLocks noGrp="1" noChangeArrowheads="1"/>
          </p:cNvSpPr>
          <p:nvPr>
            <p:ph type="ftr" sz="quarter" idx="3"/>
          </p:nvPr>
        </p:nvSpPr>
        <p:spPr bwMode="black">
          <a:xfrm>
            <a:off x="2895600" y="63246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254B8E"/>
                </a:solidFill>
                <a:latin typeface="+mn-lt"/>
              </a:defRPr>
            </a:lvl1pPr>
          </a:lstStyle>
          <a:p>
            <a:endParaRPr lang="en-US" dirty="0"/>
          </a:p>
        </p:txBody>
      </p:sp>
      <p:sp>
        <p:nvSpPr>
          <p:cNvPr id="1030" name="Rectangle 6"/>
          <p:cNvSpPr>
            <a:spLocks noGrp="1" noChangeArrowheads="1"/>
          </p:cNvSpPr>
          <p:nvPr>
            <p:ph type="sldNum" sz="quarter" idx="4"/>
          </p:nvPr>
        </p:nvSpPr>
        <p:spPr bwMode="black">
          <a:xfrm>
            <a:off x="6172200" y="6324600"/>
            <a:ext cx="1066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254B8E"/>
                </a:solidFill>
                <a:latin typeface="+mn-lt"/>
              </a:defRPr>
            </a:lvl1pPr>
          </a:lstStyle>
          <a:p>
            <a:fld id="{5FCD839F-4E6D-42FF-8B78-7E62EBB14B21}"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hf sldNum="0" hdr="0" ftr="0" dt="0"/>
  <p:txStyles>
    <p:titleStyle>
      <a:lvl1pPr algn="l" rtl="0" eaLnBrk="1" fontAlgn="base" hangingPunct="1">
        <a:spcBef>
          <a:spcPct val="0"/>
        </a:spcBef>
        <a:spcAft>
          <a:spcPct val="0"/>
        </a:spcAft>
        <a:defRPr sz="3600" b="1">
          <a:solidFill>
            <a:srgbClr val="254B8E"/>
          </a:solidFill>
          <a:latin typeface="+mj-lt"/>
          <a:ea typeface="+mj-ea"/>
          <a:cs typeface="+mj-cs"/>
        </a:defRPr>
      </a:lvl1pPr>
      <a:lvl2pPr algn="l" rtl="0" eaLnBrk="1" fontAlgn="base" hangingPunct="1">
        <a:spcBef>
          <a:spcPct val="0"/>
        </a:spcBef>
        <a:spcAft>
          <a:spcPct val="0"/>
        </a:spcAft>
        <a:defRPr sz="3600" b="1">
          <a:solidFill>
            <a:srgbClr val="254B8E"/>
          </a:solidFill>
          <a:latin typeface="Arial" charset="0"/>
        </a:defRPr>
      </a:lvl2pPr>
      <a:lvl3pPr algn="l" rtl="0" eaLnBrk="1" fontAlgn="base" hangingPunct="1">
        <a:spcBef>
          <a:spcPct val="0"/>
        </a:spcBef>
        <a:spcAft>
          <a:spcPct val="0"/>
        </a:spcAft>
        <a:defRPr sz="3600" b="1">
          <a:solidFill>
            <a:srgbClr val="254B8E"/>
          </a:solidFill>
          <a:latin typeface="Arial" charset="0"/>
        </a:defRPr>
      </a:lvl3pPr>
      <a:lvl4pPr algn="l" rtl="0" eaLnBrk="1" fontAlgn="base" hangingPunct="1">
        <a:spcBef>
          <a:spcPct val="0"/>
        </a:spcBef>
        <a:spcAft>
          <a:spcPct val="0"/>
        </a:spcAft>
        <a:defRPr sz="3600" b="1">
          <a:solidFill>
            <a:srgbClr val="254B8E"/>
          </a:solidFill>
          <a:latin typeface="Arial" charset="0"/>
        </a:defRPr>
      </a:lvl4pPr>
      <a:lvl5pPr algn="l" rtl="0" eaLnBrk="1" fontAlgn="base" hangingPunct="1">
        <a:spcBef>
          <a:spcPct val="0"/>
        </a:spcBef>
        <a:spcAft>
          <a:spcPct val="0"/>
        </a:spcAft>
        <a:defRPr sz="3600" b="1">
          <a:solidFill>
            <a:srgbClr val="254B8E"/>
          </a:solidFill>
          <a:latin typeface="Arial" charset="0"/>
        </a:defRPr>
      </a:lvl5pPr>
      <a:lvl6pPr marL="457200" algn="l" rtl="0" eaLnBrk="1" fontAlgn="base" hangingPunct="1">
        <a:spcBef>
          <a:spcPct val="0"/>
        </a:spcBef>
        <a:spcAft>
          <a:spcPct val="0"/>
        </a:spcAft>
        <a:defRPr sz="3600" b="1">
          <a:solidFill>
            <a:srgbClr val="254B8E"/>
          </a:solidFill>
          <a:latin typeface="Arial" charset="0"/>
        </a:defRPr>
      </a:lvl6pPr>
      <a:lvl7pPr marL="914400" algn="l" rtl="0" eaLnBrk="1" fontAlgn="base" hangingPunct="1">
        <a:spcBef>
          <a:spcPct val="0"/>
        </a:spcBef>
        <a:spcAft>
          <a:spcPct val="0"/>
        </a:spcAft>
        <a:defRPr sz="3600" b="1">
          <a:solidFill>
            <a:srgbClr val="254B8E"/>
          </a:solidFill>
          <a:latin typeface="Arial" charset="0"/>
        </a:defRPr>
      </a:lvl7pPr>
      <a:lvl8pPr marL="1371600" algn="l" rtl="0" eaLnBrk="1" fontAlgn="base" hangingPunct="1">
        <a:spcBef>
          <a:spcPct val="0"/>
        </a:spcBef>
        <a:spcAft>
          <a:spcPct val="0"/>
        </a:spcAft>
        <a:defRPr sz="3600" b="1">
          <a:solidFill>
            <a:srgbClr val="254B8E"/>
          </a:solidFill>
          <a:latin typeface="Arial" charset="0"/>
        </a:defRPr>
      </a:lvl8pPr>
      <a:lvl9pPr marL="1828800" algn="l" rtl="0" eaLnBrk="1" fontAlgn="base" hangingPunct="1">
        <a:spcBef>
          <a:spcPct val="0"/>
        </a:spcBef>
        <a:spcAft>
          <a:spcPct val="0"/>
        </a:spcAft>
        <a:defRPr sz="3600" b="1">
          <a:solidFill>
            <a:srgbClr val="254B8E"/>
          </a:solidFill>
          <a:latin typeface="Arial" charset="0"/>
        </a:defRPr>
      </a:lvl9pPr>
    </p:titleStyle>
    <p:bodyStyle>
      <a:lvl1pPr marL="342900" indent="-342900" algn="l" rtl="0" eaLnBrk="1" fontAlgn="base" hangingPunct="1">
        <a:spcBef>
          <a:spcPct val="20000"/>
        </a:spcBef>
        <a:spcAft>
          <a:spcPct val="0"/>
        </a:spcAft>
        <a:buChar char="•"/>
        <a:defRPr sz="3200">
          <a:solidFill>
            <a:srgbClr val="254B8E"/>
          </a:solidFill>
          <a:latin typeface="+mn-lt"/>
          <a:ea typeface="+mn-ea"/>
          <a:cs typeface="+mn-cs"/>
        </a:defRPr>
      </a:lvl1pPr>
      <a:lvl2pPr marL="742950" indent="-285750" algn="l" rtl="0" eaLnBrk="1" fontAlgn="base" hangingPunct="1">
        <a:spcBef>
          <a:spcPct val="20000"/>
        </a:spcBef>
        <a:spcAft>
          <a:spcPct val="0"/>
        </a:spcAft>
        <a:buChar char="–"/>
        <a:defRPr sz="2800">
          <a:solidFill>
            <a:srgbClr val="254B8E"/>
          </a:solidFill>
          <a:latin typeface="+mn-lt"/>
        </a:defRPr>
      </a:lvl2pPr>
      <a:lvl3pPr marL="1143000" indent="-228600" algn="l" rtl="0" eaLnBrk="1" fontAlgn="base" hangingPunct="1">
        <a:spcBef>
          <a:spcPct val="20000"/>
        </a:spcBef>
        <a:spcAft>
          <a:spcPct val="0"/>
        </a:spcAft>
        <a:buChar char="•"/>
        <a:defRPr sz="2400">
          <a:solidFill>
            <a:srgbClr val="254B8E"/>
          </a:solidFill>
          <a:latin typeface="+mn-lt"/>
        </a:defRPr>
      </a:lvl3pPr>
      <a:lvl4pPr marL="1600200" indent="-228600" algn="l" rtl="0" eaLnBrk="1" fontAlgn="base" hangingPunct="1">
        <a:spcBef>
          <a:spcPct val="20000"/>
        </a:spcBef>
        <a:spcAft>
          <a:spcPct val="0"/>
        </a:spcAft>
        <a:buChar char="–"/>
        <a:defRPr sz="2000">
          <a:solidFill>
            <a:srgbClr val="254B8E"/>
          </a:solidFill>
          <a:latin typeface="+mn-lt"/>
        </a:defRPr>
      </a:lvl4pPr>
      <a:lvl5pPr marL="2057400" indent="-228600" algn="l" rtl="0" eaLnBrk="1" fontAlgn="base" hangingPunct="1">
        <a:spcBef>
          <a:spcPct val="20000"/>
        </a:spcBef>
        <a:spcAft>
          <a:spcPct val="0"/>
        </a:spcAft>
        <a:buChar char="»"/>
        <a:defRPr sz="2000">
          <a:solidFill>
            <a:srgbClr val="254B8E"/>
          </a:solidFill>
          <a:latin typeface="+mn-lt"/>
        </a:defRPr>
      </a:lvl5pPr>
      <a:lvl6pPr marL="2514600" indent="-228600" algn="l" rtl="0" eaLnBrk="1" fontAlgn="base" hangingPunct="1">
        <a:spcBef>
          <a:spcPct val="20000"/>
        </a:spcBef>
        <a:spcAft>
          <a:spcPct val="0"/>
        </a:spcAft>
        <a:buChar char="»"/>
        <a:defRPr sz="2000">
          <a:solidFill>
            <a:srgbClr val="254B8E"/>
          </a:solidFill>
          <a:latin typeface="+mn-lt"/>
        </a:defRPr>
      </a:lvl6pPr>
      <a:lvl7pPr marL="2971800" indent="-228600" algn="l" rtl="0" eaLnBrk="1" fontAlgn="base" hangingPunct="1">
        <a:spcBef>
          <a:spcPct val="20000"/>
        </a:spcBef>
        <a:spcAft>
          <a:spcPct val="0"/>
        </a:spcAft>
        <a:buChar char="»"/>
        <a:defRPr sz="2000">
          <a:solidFill>
            <a:srgbClr val="254B8E"/>
          </a:solidFill>
          <a:latin typeface="+mn-lt"/>
        </a:defRPr>
      </a:lvl7pPr>
      <a:lvl8pPr marL="3429000" indent="-228600" algn="l" rtl="0" eaLnBrk="1" fontAlgn="base" hangingPunct="1">
        <a:spcBef>
          <a:spcPct val="20000"/>
        </a:spcBef>
        <a:spcAft>
          <a:spcPct val="0"/>
        </a:spcAft>
        <a:buChar char="»"/>
        <a:defRPr sz="2000">
          <a:solidFill>
            <a:srgbClr val="254B8E"/>
          </a:solidFill>
          <a:latin typeface="+mn-lt"/>
        </a:defRPr>
      </a:lvl8pPr>
      <a:lvl9pPr marL="3886200" indent="-228600" algn="l" rtl="0" eaLnBrk="1" fontAlgn="base" hangingPunct="1">
        <a:spcBef>
          <a:spcPct val="20000"/>
        </a:spcBef>
        <a:spcAft>
          <a:spcPct val="0"/>
        </a:spcAft>
        <a:buChar char="»"/>
        <a:defRPr sz="2000">
          <a:solidFill>
            <a:srgbClr val="254B8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2AD072-E071-5F4A-8B03-2F60A61F1BB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40CA79-998C-1A4A-AEAE-B9B219B9835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12A4E6-3DAC-B946-B38F-A927CBAE1B8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25E4300-51A9-234A-AFAA-43EC24EBEDE4}" type="datetimeFigureOut">
              <a:rPr lang="en-US" smtClean="0"/>
              <a:t>1/24/2022</a:t>
            </a:fld>
            <a:endParaRPr lang="en-US"/>
          </a:p>
        </p:txBody>
      </p:sp>
      <p:sp>
        <p:nvSpPr>
          <p:cNvPr id="5" name="Footer Placeholder 4">
            <a:extLst>
              <a:ext uri="{FF2B5EF4-FFF2-40B4-BE49-F238E27FC236}">
                <a16:creationId xmlns:a16="http://schemas.microsoft.com/office/drawing/2014/main" id="{E56F32DE-2301-214D-B601-B9760D8C7F4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FA5816-28B4-D143-9EEF-B43D553DB27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AF74385-4A11-0848-9A1D-D7F5AEDD61D6}" type="slidenum">
              <a:rPr lang="en-US" smtClean="0"/>
              <a:t>‹#›</a:t>
            </a:fld>
            <a:endParaRPr lang="en-US"/>
          </a:p>
        </p:txBody>
      </p:sp>
    </p:spTree>
    <p:extLst>
      <p:ext uri="{BB962C8B-B14F-4D97-AF65-F5344CB8AC3E}">
        <p14:creationId xmlns:p14="http://schemas.microsoft.com/office/powerpoint/2010/main" val="188536220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mc:AlternateContent xmlns:mc="http://schemas.openxmlformats.org/markup-compatibility/2006" xmlns:p14="http://schemas.microsoft.com/office/powerpoint/2010/main">
    <mc:Choice Requires="p14">
      <p:transition spd="slow" p14:dur="6000" advClick="0" advTm="8000">
        <p14:reveal/>
      </p:transition>
    </mc:Choice>
    <mc:Fallback xmlns="">
      <p:transition spd="slow" advClick="0" advTm="800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switchbazaar.com/blog/basic-electrical-questions-answer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lIns="90488" tIns="44450" rIns="90488" bIns="44450"/>
          <a:lstStyle/>
          <a:p>
            <a:pPr algn="ctr"/>
            <a:r>
              <a:rPr lang="en-US" sz="4000" dirty="0">
                <a:solidFill>
                  <a:srgbClr val="FFFF00"/>
                </a:solidFill>
              </a:rPr>
              <a:t>CLOTT 3</a:t>
            </a:r>
            <a:br>
              <a:rPr lang="en-US" dirty="0">
                <a:solidFill>
                  <a:srgbClr val="FFFF00"/>
                </a:solidFill>
              </a:rPr>
            </a:br>
            <a:r>
              <a:rPr lang="en-US" sz="3200" b="0" dirty="0"/>
              <a:t>January 24, 2022</a:t>
            </a:r>
            <a:br>
              <a:rPr lang="en-US" sz="3200" b="0" dirty="0"/>
            </a:br>
            <a:r>
              <a:rPr lang="en-US" sz="3200" b="0" dirty="0"/>
              <a:t>Monthly Meeting</a:t>
            </a:r>
            <a:br>
              <a:rPr lang="en-US" sz="3200" b="0" dirty="0"/>
            </a:br>
            <a:endParaRPr lang="en-US" sz="2800" b="0" dirty="0">
              <a:solidFill>
                <a:srgbClr val="FFFF00"/>
              </a:solidFill>
            </a:endParaRPr>
          </a:p>
        </p:txBody>
      </p:sp>
      <p:sp>
        <p:nvSpPr>
          <p:cNvPr id="2" name="Subtitle 1"/>
          <p:cNvSpPr>
            <a:spLocks noGrp="1"/>
          </p:cNvSpPr>
          <p:nvPr>
            <p:ph type="subTitle" idx="1"/>
          </p:nvPr>
        </p:nvSpPr>
        <p:spPr>
          <a:xfrm>
            <a:off x="0" y="2594463"/>
            <a:ext cx="9144000" cy="914400"/>
          </a:xfrm>
        </p:spPr>
        <p:txBody>
          <a:bodyPr/>
          <a:lstStyle/>
          <a:p>
            <a:pPr algn="ctr"/>
            <a:r>
              <a:rPr lang="en-US" sz="2800" dirty="0">
                <a:solidFill>
                  <a:srgbClr val="FFFF00"/>
                </a:solidFill>
              </a:rPr>
              <a:t>“Implementing Best-Practice, Patient-Centered Venous Thromboembolism (VTE) Prevention in Trauma Centers”</a:t>
            </a:r>
          </a:p>
          <a:p>
            <a:endParaRPr lang="en-US" dirty="0"/>
          </a:p>
        </p:txBody>
      </p:sp>
      <p:pic>
        <p:nvPicPr>
          <p:cNvPr id="3" name="Picture 2" descr="A close up of a sign&#10;&#10;Description automatically generated">
            <a:extLst>
              <a:ext uri="{FF2B5EF4-FFF2-40B4-BE49-F238E27FC236}">
                <a16:creationId xmlns:a16="http://schemas.microsoft.com/office/drawing/2014/main" id="{63705D97-C62B-46E0-9CAB-C66DBC1EB1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3614269"/>
            <a:ext cx="2362200" cy="2246905"/>
          </a:xfrm>
          <a:prstGeom prst="rect">
            <a:avLst/>
          </a:prstGeom>
        </p:spPr>
      </p:pic>
      <p:pic>
        <p:nvPicPr>
          <p:cNvPr id="8" name="Picture 7" descr="A drawing of a face&#10;&#10;Description automatically generated">
            <a:extLst>
              <a:ext uri="{FF2B5EF4-FFF2-40B4-BE49-F238E27FC236}">
                <a16:creationId xmlns:a16="http://schemas.microsoft.com/office/drawing/2014/main" id="{DE17B40A-490F-4BE0-B95C-E5FF48C865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3614269"/>
            <a:ext cx="2667000" cy="1215537"/>
          </a:xfrm>
          <a:prstGeom prst="rect">
            <a:avLst/>
          </a:prstGeom>
        </p:spPr>
      </p:pic>
    </p:spTree>
    <p:extLst>
      <p:ext uri="{BB962C8B-B14F-4D97-AF65-F5344CB8AC3E}">
        <p14:creationId xmlns:p14="http://schemas.microsoft.com/office/powerpoint/2010/main" val="215613671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6BDB3-93DC-44DC-8D9F-EB7EEA8CF23B}"/>
              </a:ext>
            </a:extLst>
          </p:cNvPr>
          <p:cNvSpPr>
            <a:spLocks noGrp="1"/>
          </p:cNvSpPr>
          <p:nvPr>
            <p:ph type="title"/>
          </p:nvPr>
        </p:nvSpPr>
        <p:spPr/>
        <p:txBody>
          <a:bodyPr/>
          <a:lstStyle/>
          <a:p>
            <a:r>
              <a:rPr lang="en-US" sz="3200" b="1" dirty="0">
                <a:effectLst/>
                <a:ea typeface="Calibri" panose="020F0502020204030204" pitchFamily="34" charset="0"/>
                <a:cs typeface="Times New Roman" panose="02020603050405020304" pitchFamily="18" charset="0"/>
              </a:rPr>
              <a:t>Building the Real Time Alert </a:t>
            </a:r>
            <a:br>
              <a:rPr lang="en-US" sz="3200" b="1" dirty="0">
                <a:effectLst/>
                <a:ea typeface="Calibri" panose="020F0502020204030204" pitchFamily="34" charset="0"/>
                <a:cs typeface="Times New Roman" panose="02020603050405020304" pitchFamily="18" charset="0"/>
              </a:rPr>
            </a:br>
            <a:r>
              <a:rPr lang="en-US" sz="2400" b="1" dirty="0">
                <a:effectLst/>
                <a:ea typeface="Calibri" panose="020F0502020204030204" pitchFamily="34" charset="0"/>
                <a:cs typeface="Times New Roman" panose="02020603050405020304" pitchFamily="18" charset="0"/>
              </a:rPr>
              <a:t>(</a:t>
            </a:r>
            <a:r>
              <a:rPr lang="en-US" sz="2400" dirty="0">
                <a:latin typeface="Calibri" panose="020F0502020204030204" pitchFamily="34" charset="0"/>
                <a:ea typeface="Calibri" panose="020F0502020204030204" pitchFamily="34" charset="0"/>
                <a:cs typeface="Times New Roman" panose="02020603050405020304" pitchFamily="18" charset="0"/>
              </a:rPr>
              <a:t>Complete Excel Sheet)</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6EC8479F-3BEF-43E1-BBFA-1DCD4D5FE43B}"/>
              </a:ext>
            </a:extLst>
          </p:cNvPr>
          <p:cNvSpPr>
            <a:spLocks noGrp="1"/>
          </p:cNvSpPr>
          <p:nvPr>
            <p:ph idx="1"/>
          </p:nvPr>
        </p:nvSpPr>
        <p:spPr>
          <a:xfrm>
            <a:off x="304800" y="1676400"/>
            <a:ext cx="8277225" cy="4343400"/>
          </a:xfrm>
        </p:spPr>
        <p:txBody>
          <a:bodyPr/>
          <a:lstStyle/>
          <a:p>
            <a:pPr>
              <a:spcBef>
                <a:spcPts val="0"/>
              </a:spcBef>
              <a:spcAft>
                <a:spcPts val="0"/>
              </a:spcAft>
              <a:buFont typeface="+mj-lt"/>
              <a:buAutoNum type="arabicPeriod"/>
            </a:pPr>
            <a:r>
              <a:rPr lang="en-US" sz="1600" b="1" dirty="0">
                <a:effectLst/>
                <a:ea typeface="Calibri" panose="020F0502020204030204" pitchFamily="34" charset="0"/>
                <a:cs typeface="Times New Roman" panose="02020603050405020304" pitchFamily="18" charset="0"/>
              </a:rPr>
              <a:t>What communication device does your hospital use to provide real-time notification which can receive the alert when a dose of VTE prophylaxis is missed? (e.g. pager, phone, Epic Secure Chat, etc.)</a:t>
            </a:r>
          </a:p>
          <a:p>
            <a:pPr>
              <a:spcBef>
                <a:spcPts val="0"/>
              </a:spcBef>
              <a:spcAft>
                <a:spcPts val="0"/>
              </a:spcAft>
              <a:buFont typeface="+mj-lt"/>
              <a:buAutoNum type="arabicPeriod"/>
            </a:pPr>
            <a:endParaRPr lang="en-US" sz="1600" b="1" dirty="0">
              <a:effectLst/>
              <a:ea typeface="Calibri" panose="020F0502020204030204" pitchFamily="34" charset="0"/>
              <a:cs typeface="Times New Roman" panose="02020603050405020304" pitchFamily="18" charset="0"/>
            </a:endParaRPr>
          </a:p>
          <a:p>
            <a:pPr>
              <a:spcBef>
                <a:spcPts val="0"/>
              </a:spcBef>
              <a:spcAft>
                <a:spcPts val="0"/>
              </a:spcAft>
              <a:buFont typeface="+mj-lt"/>
              <a:buAutoNum type="arabicPeriod"/>
            </a:pPr>
            <a:r>
              <a:rPr lang="en-US" sz="1600" b="1" dirty="0"/>
              <a:t>How will you define your patient population eligible for receiving the patient education bundle? (e.g. floor, service, etc.) The alert will only be triggered for this group. </a:t>
            </a:r>
          </a:p>
          <a:p>
            <a:pPr lvl="1">
              <a:spcBef>
                <a:spcPts val="0"/>
              </a:spcBef>
              <a:spcAft>
                <a:spcPts val="0"/>
              </a:spcAft>
            </a:pPr>
            <a:r>
              <a:rPr lang="en-US" sz="1200" b="1" dirty="0"/>
              <a:t>Please provide more granular information about floors to be included,  patients to be included</a:t>
            </a:r>
          </a:p>
          <a:p>
            <a:pPr lvl="1">
              <a:spcBef>
                <a:spcPts val="0"/>
              </a:spcBef>
              <a:spcAft>
                <a:spcPts val="0"/>
              </a:spcAft>
            </a:pPr>
            <a:endParaRPr lang="en-US" sz="1200" b="1" dirty="0"/>
          </a:p>
          <a:p>
            <a:pPr>
              <a:spcBef>
                <a:spcPts val="0"/>
              </a:spcBef>
              <a:spcAft>
                <a:spcPts val="0"/>
              </a:spcAft>
              <a:buFont typeface="+mj-lt"/>
              <a:buAutoNum type="arabicPeriod"/>
            </a:pPr>
            <a:r>
              <a:rPr lang="en-US" sz="1600" b="1" dirty="0"/>
              <a:t>Who will receive the alert when a dose of VTE prophylaxis medication is missed and deliver the patient education bundle? (e.g. charge nurse, QI nurse, nurse manager, etc.)</a:t>
            </a:r>
          </a:p>
          <a:p>
            <a:pPr lvl="1">
              <a:spcBef>
                <a:spcPts val="0"/>
              </a:spcBef>
              <a:spcAft>
                <a:spcPts val="0"/>
              </a:spcAft>
            </a:pPr>
            <a:r>
              <a:rPr lang="en-US" sz="1400" b="1" dirty="0"/>
              <a:t>Do they have access to the device identified in Question 1?</a:t>
            </a:r>
          </a:p>
          <a:p>
            <a:pPr lvl="1">
              <a:spcBef>
                <a:spcPts val="0"/>
              </a:spcBef>
              <a:spcAft>
                <a:spcPts val="0"/>
              </a:spcAft>
            </a:pPr>
            <a:r>
              <a:rPr lang="en-US" sz="1400" b="1" dirty="0"/>
              <a:t>What is the process to enable the delivery of the education bundle? (e.g. charge nurse mentor the patient's nurse, pharmacist, charge nurse, or resource nurse will deliver education bundle)</a:t>
            </a:r>
          </a:p>
          <a:p>
            <a:pPr lvl="1">
              <a:spcBef>
                <a:spcPts val="0"/>
              </a:spcBef>
              <a:spcAft>
                <a:spcPts val="0"/>
              </a:spcAft>
            </a:pPr>
            <a:r>
              <a:rPr lang="en-US" sz="1400" b="1" dirty="0"/>
              <a:t>Who will be available to deliver the education bundle 24/7?</a:t>
            </a:r>
          </a:p>
          <a:p>
            <a:pPr lvl="1">
              <a:spcBef>
                <a:spcPts val="0"/>
              </a:spcBef>
              <a:spcAft>
                <a:spcPts val="0"/>
              </a:spcAft>
            </a:pPr>
            <a:r>
              <a:rPr lang="en-US" sz="1400" b="1" dirty="0"/>
              <a:t>How long after the alert is generated do you expect someone to deliver the intervention?</a:t>
            </a:r>
          </a:p>
          <a:p>
            <a:pPr marL="457200" marR="0" lvl="0" indent="-457200">
              <a:spcBef>
                <a:spcPts val="0"/>
              </a:spcBef>
              <a:spcAft>
                <a:spcPts val="0"/>
              </a:spcAft>
              <a:buFont typeface="+mj-lt"/>
              <a:buAutoNum type="arabicPeriod"/>
            </a:pPr>
            <a:endParaRPr lang="en-US" sz="1800" dirty="0"/>
          </a:p>
          <a:p>
            <a:pPr marL="457200" marR="0" lvl="0" indent="-457200">
              <a:spcBef>
                <a:spcPts val="0"/>
              </a:spcBef>
              <a:spcAft>
                <a:spcPts val="0"/>
              </a:spcAft>
              <a:buFont typeface="+mj-lt"/>
              <a:buAutoNum type="arabicPeriod"/>
            </a:pPr>
            <a:endParaRPr lang="en-US" sz="1800" dirty="0"/>
          </a:p>
        </p:txBody>
      </p:sp>
      <p:pic>
        <p:nvPicPr>
          <p:cNvPr id="4" name="Picture 3">
            <a:extLst>
              <a:ext uri="{FF2B5EF4-FFF2-40B4-BE49-F238E27FC236}">
                <a16:creationId xmlns:a16="http://schemas.microsoft.com/office/drawing/2014/main" id="{CCE448F0-7509-483E-BA25-76955F3D36FF}"/>
              </a:ext>
            </a:extLst>
          </p:cNvPr>
          <p:cNvPicPr>
            <a:picLocks noChangeAspect="1"/>
          </p:cNvPicPr>
          <p:nvPr/>
        </p:nvPicPr>
        <p:blipFill>
          <a:blip r:embed="rId2"/>
          <a:stretch>
            <a:fillRect/>
          </a:stretch>
        </p:blipFill>
        <p:spPr>
          <a:xfrm>
            <a:off x="182466" y="5779356"/>
            <a:ext cx="808134" cy="764319"/>
          </a:xfrm>
          <a:prstGeom prst="rect">
            <a:avLst/>
          </a:prstGeom>
        </p:spPr>
      </p:pic>
    </p:spTree>
    <p:extLst>
      <p:ext uri="{BB962C8B-B14F-4D97-AF65-F5344CB8AC3E}">
        <p14:creationId xmlns:p14="http://schemas.microsoft.com/office/powerpoint/2010/main" val="680926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C310B-0608-41D7-8B02-904BE8C4AABE}"/>
              </a:ext>
            </a:extLst>
          </p:cNvPr>
          <p:cNvSpPr>
            <a:spLocks noGrp="1"/>
          </p:cNvSpPr>
          <p:nvPr>
            <p:ph type="ctrTitle"/>
          </p:nvPr>
        </p:nvSpPr>
        <p:spPr>
          <a:xfrm>
            <a:off x="990600" y="2133600"/>
            <a:ext cx="7800975" cy="1143000"/>
          </a:xfrm>
        </p:spPr>
        <p:txBody>
          <a:bodyPr/>
          <a:lstStyle/>
          <a:p>
            <a:pPr algn="ctr"/>
            <a:r>
              <a:rPr lang="en-US" dirty="0"/>
              <a:t>Progress Update: Nurse Education Module</a:t>
            </a:r>
          </a:p>
        </p:txBody>
      </p:sp>
    </p:spTree>
    <p:extLst>
      <p:ext uri="{BB962C8B-B14F-4D97-AF65-F5344CB8AC3E}">
        <p14:creationId xmlns:p14="http://schemas.microsoft.com/office/powerpoint/2010/main" val="2068104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09B23-AB3C-47AA-A8F3-177E27EF8B20}"/>
              </a:ext>
            </a:extLst>
          </p:cNvPr>
          <p:cNvSpPr>
            <a:spLocks noGrp="1"/>
          </p:cNvSpPr>
          <p:nvPr>
            <p:ph type="title"/>
          </p:nvPr>
        </p:nvSpPr>
        <p:spPr/>
        <p:txBody>
          <a:bodyPr/>
          <a:lstStyle/>
          <a:p>
            <a:r>
              <a:rPr lang="en-US" dirty="0"/>
              <a:t>Nurse Education Module </a:t>
            </a:r>
            <a:br>
              <a:rPr lang="en-US" dirty="0"/>
            </a:br>
            <a:r>
              <a:rPr lang="en-US" sz="2400" dirty="0"/>
              <a:t>(percent complete by site)</a:t>
            </a:r>
            <a:br>
              <a:rPr lang="en-US" sz="2400" i="1" dirty="0"/>
            </a:br>
            <a:r>
              <a:rPr lang="en-US" sz="2400" i="1" dirty="0"/>
              <a:t> </a:t>
            </a:r>
            <a:br>
              <a:rPr lang="en-US" sz="2400" i="1" dirty="0"/>
            </a:br>
            <a:endParaRPr lang="en-US" sz="2400" i="1" dirty="0"/>
          </a:p>
        </p:txBody>
      </p:sp>
      <p:graphicFrame>
        <p:nvGraphicFramePr>
          <p:cNvPr id="3" name="Table 2">
            <a:extLst>
              <a:ext uri="{FF2B5EF4-FFF2-40B4-BE49-F238E27FC236}">
                <a16:creationId xmlns:a16="http://schemas.microsoft.com/office/drawing/2014/main" id="{F4B122A1-752C-406F-B332-940A4B562113}"/>
              </a:ext>
            </a:extLst>
          </p:cNvPr>
          <p:cNvGraphicFramePr>
            <a:graphicFrameLocks noGrp="1"/>
          </p:cNvGraphicFramePr>
          <p:nvPr>
            <p:extLst>
              <p:ext uri="{D42A27DB-BD31-4B8C-83A1-F6EECF244321}">
                <p14:modId xmlns:p14="http://schemas.microsoft.com/office/powerpoint/2010/main" val="769765019"/>
              </p:ext>
            </p:extLst>
          </p:nvPr>
        </p:nvGraphicFramePr>
        <p:xfrm>
          <a:off x="266700" y="1981200"/>
          <a:ext cx="8610600" cy="4038424"/>
        </p:xfrm>
        <a:graphic>
          <a:graphicData uri="http://schemas.openxmlformats.org/drawingml/2006/table">
            <a:tbl>
              <a:tblPr firstRow="1" firstCol="1" bandRow="1"/>
              <a:tblGrid>
                <a:gridCol w="3426486">
                  <a:extLst>
                    <a:ext uri="{9D8B030D-6E8A-4147-A177-3AD203B41FA5}">
                      <a16:colId xmlns:a16="http://schemas.microsoft.com/office/drawing/2014/main" val="387128539"/>
                    </a:ext>
                  </a:extLst>
                </a:gridCol>
                <a:gridCol w="1296028">
                  <a:extLst>
                    <a:ext uri="{9D8B030D-6E8A-4147-A177-3AD203B41FA5}">
                      <a16:colId xmlns:a16="http://schemas.microsoft.com/office/drawing/2014/main" val="3499780496"/>
                    </a:ext>
                  </a:extLst>
                </a:gridCol>
                <a:gridCol w="1473566">
                  <a:extLst>
                    <a:ext uri="{9D8B030D-6E8A-4147-A177-3AD203B41FA5}">
                      <a16:colId xmlns:a16="http://schemas.microsoft.com/office/drawing/2014/main" val="2956659920"/>
                    </a:ext>
                  </a:extLst>
                </a:gridCol>
                <a:gridCol w="1207260">
                  <a:extLst>
                    <a:ext uri="{9D8B030D-6E8A-4147-A177-3AD203B41FA5}">
                      <a16:colId xmlns:a16="http://schemas.microsoft.com/office/drawing/2014/main" val="2813844593"/>
                    </a:ext>
                  </a:extLst>
                </a:gridCol>
                <a:gridCol w="1207260">
                  <a:extLst>
                    <a:ext uri="{9D8B030D-6E8A-4147-A177-3AD203B41FA5}">
                      <a16:colId xmlns:a16="http://schemas.microsoft.com/office/drawing/2014/main" val="758856763"/>
                    </a:ext>
                  </a:extLst>
                </a:gridCol>
              </a:tblGrid>
              <a:tr h="639379">
                <a:tc>
                  <a:txBody>
                    <a:bodyPr/>
                    <a:lstStyle/>
                    <a:p>
                      <a:pPr marL="0" marR="0" algn="ctr">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Site </a:t>
                      </a:r>
                      <a:endParaRPr lang="en-US"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Completers</a:t>
                      </a:r>
                      <a:endParaRPr lang="en-US"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Percent of all Completers </a:t>
                      </a:r>
                      <a:endParaRPr lang="en-US"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i="1">
                          <a:solidFill>
                            <a:srgbClr val="000000"/>
                          </a:solidFill>
                          <a:effectLst/>
                          <a:latin typeface="Calibri" panose="020F0502020204030204" pitchFamily="34" charset="0"/>
                          <a:ea typeface="Calibri" panose="020F0502020204030204" pitchFamily="34" charset="0"/>
                        </a:rPr>
                        <a:t>Each Site's Target # </a:t>
                      </a:r>
                      <a:endParaRPr lang="en-US"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spcBef>
                          <a:spcPts val="0"/>
                        </a:spcBef>
                        <a:spcAft>
                          <a:spcPts val="0"/>
                        </a:spcAft>
                      </a:pPr>
                      <a:r>
                        <a:rPr lang="en-US" sz="1200" b="1" i="1">
                          <a:solidFill>
                            <a:srgbClr val="000000"/>
                          </a:solidFill>
                          <a:effectLst/>
                          <a:latin typeface="Calibri" panose="020F0502020204030204" pitchFamily="34" charset="0"/>
                          <a:ea typeface="Calibri" panose="020F0502020204030204" pitchFamily="34" charset="0"/>
                        </a:rPr>
                        <a:t>Percent Completed</a:t>
                      </a:r>
                      <a:endParaRPr lang="en-US"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043705281"/>
                  </a:ext>
                </a:extLst>
              </a:tr>
              <a:tr h="227724">
                <a:tc>
                  <a:txBody>
                    <a:bodyPr/>
                    <a:lstStyle/>
                    <a:p>
                      <a:pPr marL="0" marR="0">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Penn/Lancaster General</a:t>
                      </a:r>
                      <a:endParaRPr lang="en-US" sz="16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rPr>
                        <a:t>206</a:t>
                      </a:r>
                      <a:endParaRPr lang="en-US" sz="16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rPr>
                        <a:t>25%</a:t>
                      </a:r>
                      <a:endParaRPr lang="en-US" sz="16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i="1">
                          <a:solidFill>
                            <a:srgbClr val="000000"/>
                          </a:solidFill>
                          <a:effectLst/>
                          <a:latin typeface="Calibri" panose="020F0502020204030204" pitchFamily="34" charset="0"/>
                          <a:ea typeface="Calibri" panose="020F0502020204030204" pitchFamily="34" charset="0"/>
                        </a:rPr>
                        <a:t>235</a:t>
                      </a:r>
                      <a:endParaRPr lang="en-US" sz="16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r">
                        <a:spcBef>
                          <a:spcPts val="0"/>
                        </a:spcBef>
                        <a:spcAft>
                          <a:spcPts val="0"/>
                        </a:spcAft>
                      </a:pPr>
                      <a:r>
                        <a:rPr lang="en-US" sz="1600" i="1">
                          <a:solidFill>
                            <a:srgbClr val="000000"/>
                          </a:solidFill>
                          <a:effectLst/>
                          <a:latin typeface="Calibri" panose="020F0502020204030204" pitchFamily="34" charset="0"/>
                          <a:ea typeface="Calibri" panose="020F0502020204030204" pitchFamily="34" charset="0"/>
                        </a:rPr>
                        <a:t>88%</a:t>
                      </a:r>
                      <a:endParaRPr lang="en-US" sz="16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644443126"/>
                  </a:ext>
                </a:extLst>
              </a:tr>
              <a:tr h="227724">
                <a:tc>
                  <a:txBody>
                    <a:bodyPr/>
                    <a:lstStyle/>
                    <a:p>
                      <a:pPr marL="0" marR="0">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Stanford University</a:t>
                      </a:r>
                      <a:endParaRPr lang="en-US" sz="16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rPr>
                        <a:t>109</a:t>
                      </a:r>
                      <a:endParaRPr lang="en-US" sz="16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rPr>
                        <a:t>13%</a:t>
                      </a:r>
                      <a:endParaRPr lang="en-US" sz="16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i="1">
                          <a:solidFill>
                            <a:srgbClr val="000000"/>
                          </a:solidFill>
                          <a:effectLst/>
                          <a:latin typeface="Calibri" panose="020F0502020204030204" pitchFamily="34" charset="0"/>
                          <a:ea typeface="Calibri" panose="020F0502020204030204" pitchFamily="34" charset="0"/>
                        </a:rPr>
                        <a:t>131</a:t>
                      </a:r>
                      <a:endParaRPr lang="en-US" sz="16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r">
                        <a:spcBef>
                          <a:spcPts val="0"/>
                        </a:spcBef>
                        <a:spcAft>
                          <a:spcPts val="0"/>
                        </a:spcAft>
                      </a:pPr>
                      <a:r>
                        <a:rPr lang="en-US" sz="1600" i="1">
                          <a:solidFill>
                            <a:srgbClr val="000000"/>
                          </a:solidFill>
                          <a:effectLst/>
                          <a:latin typeface="Calibri" panose="020F0502020204030204" pitchFamily="34" charset="0"/>
                          <a:ea typeface="Calibri" panose="020F0502020204030204" pitchFamily="34" charset="0"/>
                        </a:rPr>
                        <a:t>83%</a:t>
                      </a:r>
                      <a:endParaRPr lang="en-US" sz="16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4148117801"/>
                  </a:ext>
                </a:extLst>
              </a:tr>
              <a:tr h="227724">
                <a:tc>
                  <a:txBody>
                    <a:bodyPr/>
                    <a:lstStyle/>
                    <a:p>
                      <a:pPr marL="0" marR="0">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University of California San Diego</a:t>
                      </a:r>
                      <a:endParaRPr lang="en-US" sz="16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rPr>
                        <a:t>127</a:t>
                      </a:r>
                      <a:endParaRPr lang="en-US" sz="16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rPr>
                        <a:t>15%</a:t>
                      </a:r>
                      <a:endParaRPr lang="en-US" sz="16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i="1">
                          <a:solidFill>
                            <a:srgbClr val="000000"/>
                          </a:solidFill>
                          <a:effectLst/>
                          <a:latin typeface="Calibri" panose="020F0502020204030204" pitchFamily="34" charset="0"/>
                          <a:ea typeface="Calibri" panose="020F0502020204030204" pitchFamily="34" charset="0"/>
                        </a:rPr>
                        <a:t>157</a:t>
                      </a:r>
                      <a:endParaRPr lang="en-US" sz="16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r">
                        <a:spcBef>
                          <a:spcPts val="0"/>
                        </a:spcBef>
                        <a:spcAft>
                          <a:spcPts val="0"/>
                        </a:spcAft>
                      </a:pPr>
                      <a:r>
                        <a:rPr lang="en-US" sz="1600" i="1">
                          <a:solidFill>
                            <a:srgbClr val="000000"/>
                          </a:solidFill>
                          <a:effectLst/>
                          <a:latin typeface="Calibri" panose="020F0502020204030204" pitchFamily="34" charset="0"/>
                          <a:ea typeface="Calibri" panose="020F0502020204030204" pitchFamily="34" charset="0"/>
                        </a:rPr>
                        <a:t>81%</a:t>
                      </a:r>
                      <a:endParaRPr lang="en-US" sz="16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721690512"/>
                  </a:ext>
                </a:extLst>
              </a:tr>
              <a:tr h="245241">
                <a:tc>
                  <a:txBody>
                    <a:bodyPr/>
                    <a:lstStyle/>
                    <a:p>
                      <a:pPr marL="0" marR="0">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University of California San Francisco</a:t>
                      </a:r>
                      <a:endParaRPr lang="en-US" sz="16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rPr>
                        <a:t>30</a:t>
                      </a:r>
                      <a:endParaRPr lang="en-US" sz="16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rPr>
                        <a:t>4%</a:t>
                      </a:r>
                      <a:endParaRPr lang="en-US" sz="16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i="1">
                          <a:solidFill>
                            <a:srgbClr val="000000"/>
                          </a:solidFill>
                          <a:effectLst/>
                          <a:latin typeface="Calibri" panose="020F0502020204030204" pitchFamily="34" charset="0"/>
                          <a:ea typeface="Calibri" panose="020F0502020204030204" pitchFamily="34" charset="0"/>
                        </a:rPr>
                        <a:t>450</a:t>
                      </a:r>
                      <a:endParaRPr lang="en-US" sz="16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r">
                        <a:spcBef>
                          <a:spcPts val="0"/>
                        </a:spcBef>
                        <a:spcAft>
                          <a:spcPts val="0"/>
                        </a:spcAft>
                      </a:pPr>
                      <a:r>
                        <a:rPr lang="en-US" sz="1600" i="1">
                          <a:solidFill>
                            <a:srgbClr val="000000"/>
                          </a:solidFill>
                          <a:effectLst/>
                          <a:latin typeface="Calibri" panose="020F0502020204030204" pitchFamily="34" charset="0"/>
                          <a:ea typeface="Calibri" panose="020F0502020204030204" pitchFamily="34" charset="0"/>
                        </a:rPr>
                        <a:t>7%</a:t>
                      </a:r>
                      <a:endParaRPr lang="en-US" sz="16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860743572"/>
                  </a:ext>
                </a:extLst>
              </a:tr>
              <a:tr h="227724">
                <a:tc>
                  <a:txBody>
                    <a:bodyPr/>
                    <a:lstStyle/>
                    <a:p>
                      <a:pPr marL="0" marR="0">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University of Maryland</a:t>
                      </a:r>
                      <a:endParaRPr lang="en-US" sz="16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rPr>
                        <a:t>40</a:t>
                      </a:r>
                      <a:endParaRPr lang="en-US" sz="16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rPr>
                        <a:t>5%</a:t>
                      </a:r>
                      <a:endParaRPr lang="en-US" sz="16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i="1">
                          <a:solidFill>
                            <a:srgbClr val="000000"/>
                          </a:solidFill>
                          <a:effectLst/>
                          <a:latin typeface="Calibri" panose="020F0502020204030204" pitchFamily="34" charset="0"/>
                          <a:ea typeface="Calibri" panose="020F0502020204030204" pitchFamily="34" charset="0"/>
                        </a:rPr>
                        <a:t>117</a:t>
                      </a:r>
                      <a:endParaRPr lang="en-US" sz="16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r">
                        <a:spcBef>
                          <a:spcPts val="0"/>
                        </a:spcBef>
                        <a:spcAft>
                          <a:spcPts val="0"/>
                        </a:spcAft>
                      </a:pPr>
                      <a:r>
                        <a:rPr lang="en-US" sz="1600" i="1">
                          <a:solidFill>
                            <a:srgbClr val="000000"/>
                          </a:solidFill>
                          <a:effectLst/>
                          <a:latin typeface="Calibri" panose="020F0502020204030204" pitchFamily="34" charset="0"/>
                          <a:ea typeface="Calibri" panose="020F0502020204030204" pitchFamily="34" charset="0"/>
                        </a:rPr>
                        <a:t>34%</a:t>
                      </a:r>
                      <a:endParaRPr lang="en-US" sz="16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820495432"/>
                  </a:ext>
                </a:extLst>
              </a:tr>
              <a:tr h="227724">
                <a:tc>
                  <a:txBody>
                    <a:bodyPr/>
                    <a:lstStyle/>
                    <a:p>
                      <a:pPr marL="0" marR="0">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University of Utah</a:t>
                      </a:r>
                      <a:endParaRPr lang="en-US" sz="16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rPr>
                        <a:t>100</a:t>
                      </a:r>
                      <a:endParaRPr lang="en-US" sz="16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rPr>
                        <a:t>12%</a:t>
                      </a:r>
                      <a:endParaRPr lang="en-US" sz="16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i="1">
                          <a:solidFill>
                            <a:srgbClr val="000000"/>
                          </a:solidFill>
                          <a:effectLst/>
                          <a:latin typeface="Calibri" panose="020F0502020204030204" pitchFamily="34" charset="0"/>
                          <a:ea typeface="Calibri" panose="020F0502020204030204" pitchFamily="34" charset="0"/>
                        </a:rPr>
                        <a:t>141</a:t>
                      </a:r>
                      <a:endParaRPr lang="en-US" sz="16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r">
                        <a:spcBef>
                          <a:spcPts val="0"/>
                        </a:spcBef>
                        <a:spcAft>
                          <a:spcPts val="0"/>
                        </a:spcAft>
                      </a:pPr>
                      <a:r>
                        <a:rPr lang="en-US" sz="1600" i="1">
                          <a:solidFill>
                            <a:srgbClr val="000000"/>
                          </a:solidFill>
                          <a:effectLst/>
                          <a:latin typeface="Calibri" panose="020F0502020204030204" pitchFamily="34" charset="0"/>
                          <a:ea typeface="Calibri" panose="020F0502020204030204" pitchFamily="34" charset="0"/>
                        </a:rPr>
                        <a:t>71%</a:t>
                      </a:r>
                      <a:endParaRPr lang="en-US" sz="16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711495068"/>
                  </a:ext>
                </a:extLst>
              </a:tr>
              <a:tr h="227724">
                <a:tc>
                  <a:txBody>
                    <a:bodyPr/>
                    <a:lstStyle/>
                    <a:p>
                      <a:pPr marL="0" marR="0">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rPr>
                        <a:t>Oregon Health &amp; Science University</a:t>
                      </a:r>
                      <a:endParaRPr lang="en-US" sz="16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53</a:t>
                      </a:r>
                      <a:endParaRPr lang="en-US" sz="16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rPr>
                        <a:t>6%</a:t>
                      </a:r>
                      <a:endParaRPr lang="en-US" sz="16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i="1">
                          <a:solidFill>
                            <a:srgbClr val="000000"/>
                          </a:solidFill>
                          <a:effectLst/>
                          <a:latin typeface="Calibri" panose="020F0502020204030204" pitchFamily="34" charset="0"/>
                          <a:ea typeface="Calibri" panose="020F0502020204030204" pitchFamily="34" charset="0"/>
                        </a:rPr>
                        <a:t>60</a:t>
                      </a:r>
                      <a:endParaRPr lang="en-US" sz="16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r">
                        <a:spcBef>
                          <a:spcPts val="0"/>
                        </a:spcBef>
                        <a:spcAft>
                          <a:spcPts val="0"/>
                        </a:spcAft>
                      </a:pPr>
                      <a:r>
                        <a:rPr lang="en-US" sz="1600" i="1">
                          <a:solidFill>
                            <a:srgbClr val="000000"/>
                          </a:solidFill>
                          <a:effectLst/>
                          <a:latin typeface="Calibri" panose="020F0502020204030204" pitchFamily="34" charset="0"/>
                          <a:ea typeface="Calibri" panose="020F0502020204030204" pitchFamily="34" charset="0"/>
                        </a:rPr>
                        <a:t>88%</a:t>
                      </a:r>
                      <a:endParaRPr lang="en-US" sz="16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047113310"/>
                  </a:ext>
                </a:extLst>
              </a:tr>
              <a:tr h="227724">
                <a:tc>
                  <a:txBody>
                    <a:bodyPr/>
                    <a:lstStyle/>
                    <a:p>
                      <a:pPr marL="0" marR="0">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rPr>
                        <a:t>Christiana Hospital</a:t>
                      </a:r>
                      <a:endParaRPr lang="en-US" sz="16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36</a:t>
                      </a:r>
                      <a:endParaRPr lang="en-US" sz="16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rPr>
                        <a:t>4%</a:t>
                      </a:r>
                      <a:endParaRPr lang="en-US" sz="16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i="1">
                          <a:solidFill>
                            <a:srgbClr val="000000"/>
                          </a:solidFill>
                          <a:effectLst/>
                          <a:latin typeface="Calibri" panose="020F0502020204030204" pitchFamily="34" charset="0"/>
                          <a:ea typeface="Calibri" panose="020F0502020204030204" pitchFamily="34" charset="0"/>
                        </a:rPr>
                        <a:t>58</a:t>
                      </a:r>
                      <a:endParaRPr lang="en-US" sz="16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r">
                        <a:spcBef>
                          <a:spcPts val="0"/>
                        </a:spcBef>
                        <a:spcAft>
                          <a:spcPts val="0"/>
                        </a:spcAft>
                      </a:pPr>
                      <a:r>
                        <a:rPr lang="en-US" sz="1600" i="1">
                          <a:solidFill>
                            <a:srgbClr val="000000"/>
                          </a:solidFill>
                          <a:effectLst/>
                          <a:latin typeface="Calibri" panose="020F0502020204030204" pitchFamily="34" charset="0"/>
                          <a:ea typeface="Calibri" panose="020F0502020204030204" pitchFamily="34" charset="0"/>
                        </a:rPr>
                        <a:t>62%</a:t>
                      </a:r>
                      <a:endParaRPr lang="en-US" sz="16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474425230"/>
                  </a:ext>
                </a:extLst>
              </a:tr>
              <a:tr h="227724">
                <a:tc>
                  <a:txBody>
                    <a:bodyPr/>
                    <a:lstStyle/>
                    <a:p>
                      <a:pPr marL="0" marR="0">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rPr>
                        <a:t>Medical College of Wisconsin</a:t>
                      </a:r>
                      <a:endParaRPr lang="en-US" sz="16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rPr>
                        <a:t>9</a:t>
                      </a:r>
                      <a:endParaRPr lang="en-US" sz="16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1%</a:t>
                      </a:r>
                      <a:endParaRPr lang="en-US" sz="16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i="1">
                          <a:solidFill>
                            <a:srgbClr val="000000"/>
                          </a:solidFill>
                          <a:effectLst/>
                          <a:latin typeface="Calibri" panose="020F0502020204030204" pitchFamily="34" charset="0"/>
                          <a:ea typeface="Calibri" panose="020F0502020204030204" pitchFamily="34" charset="0"/>
                        </a:rPr>
                        <a:t>150</a:t>
                      </a:r>
                      <a:endParaRPr lang="en-US" sz="16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r">
                        <a:spcBef>
                          <a:spcPts val="0"/>
                        </a:spcBef>
                        <a:spcAft>
                          <a:spcPts val="0"/>
                        </a:spcAft>
                      </a:pPr>
                      <a:r>
                        <a:rPr lang="en-US" sz="1600" i="1">
                          <a:solidFill>
                            <a:srgbClr val="000000"/>
                          </a:solidFill>
                          <a:effectLst/>
                          <a:latin typeface="Calibri" panose="020F0502020204030204" pitchFamily="34" charset="0"/>
                          <a:ea typeface="Calibri" panose="020F0502020204030204" pitchFamily="34" charset="0"/>
                        </a:rPr>
                        <a:t>6%</a:t>
                      </a:r>
                      <a:endParaRPr lang="en-US" sz="16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4237645807"/>
                  </a:ext>
                </a:extLst>
              </a:tr>
              <a:tr h="227724">
                <a:tc>
                  <a:txBody>
                    <a:bodyPr/>
                    <a:lstStyle/>
                    <a:p>
                      <a:pPr marL="0" marR="0">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rPr>
                        <a:t>Medical University of South Carolina</a:t>
                      </a:r>
                      <a:endParaRPr lang="en-US" sz="16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rPr>
                        <a:t>5</a:t>
                      </a:r>
                      <a:endParaRPr lang="en-US" sz="16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1%</a:t>
                      </a:r>
                      <a:endParaRPr lang="en-US" sz="16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i="1">
                          <a:solidFill>
                            <a:srgbClr val="000000"/>
                          </a:solidFill>
                          <a:effectLst/>
                          <a:latin typeface="Calibri" panose="020F0502020204030204" pitchFamily="34" charset="0"/>
                          <a:ea typeface="Calibri" panose="020F0502020204030204" pitchFamily="34" charset="0"/>
                        </a:rPr>
                        <a:t>118</a:t>
                      </a:r>
                      <a:endParaRPr lang="en-US" sz="16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r">
                        <a:spcBef>
                          <a:spcPts val="0"/>
                        </a:spcBef>
                        <a:spcAft>
                          <a:spcPts val="0"/>
                        </a:spcAft>
                      </a:pPr>
                      <a:r>
                        <a:rPr lang="en-US" sz="1600" i="1">
                          <a:solidFill>
                            <a:srgbClr val="000000"/>
                          </a:solidFill>
                          <a:effectLst/>
                          <a:latin typeface="Calibri" panose="020F0502020204030204" pitchFamily="34" charset="0"/>
                          <a:ea typeface="Calibri" panose="020F0502020204030204" pitchFamily="34" charset="0"/>
                        </a:rPr>
                        <a:t>4%</a:t>
                      </a:r>
                      <a:endParaRPr lang="en-US" sz="16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417000818"/>
                  </a:ext>
                </a:extLst>
              </a:tr>
              <a:tr h="227724">
                <a:tc>
                  <a:txBody>
                    <a:bodyPr/>
                    <a:lstStyle/>
                    <a:p>
                      <a:pPr marL="0" marR="0" algn="r">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rPr>
                        <a:t>Actual Project Total</a:t>
                      </a:r>
                      <a:endParaRPr lang="en-US" sz="16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rPr>
                        <a:t>715</a:t>
                      </a:r>
                      <a:endParaRPr lang="en-US" sz="16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rPr>
                        <a:t>--</a:t>
                      </a:r>
                      <a:endParaRPr lang="en-US" sz="16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rPr>
                        <a:t>1617</a:t>
                      </a:r>
                      <a:endParaRPr lang="en-US" sz="16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r">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rPr>
                        <a:t>44%</a:t>
                      </a:r>
                      <a:endParaRPr lang="en-US" sz="16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422043589"/>
                  </a:ext>
                </a:extLst>
              </a:tr>
              <a:tr h="210206">
                <a:tc>
                  <a:txBody>
                    <a:bodyPr/>
                    <a:lstStyle/>
                    <a:p>
                      <a:pPr marL="0" marR="0" algn="r">
                        <a:spcBef>
                          <a:spcPts val="0"/>
                        </a:spcBef>
                        <a:spcAft>
                          <a:spcPts val="0"/>
                        </a:spcAft>
                      </a:pPr>
                      <a:r>
                        <a:rPr lang="en-US" sz="1600" i="1">
                          <a:solidFill>
                            <a:srgbClr val="000000"/>
                          </a:solidFill>
                          <a:effectLst/>
                          <a:latin typeface="Calibri" panose="020F0502020204030204" pitchFamily="34" charset="0"/>
                          <a:ea typeface="Calibri" panose="020F0502020204030204" pitchFamily="34" charset="0"/>
                        </a:rPr>
                        <a:t>Extra Completers (UMD)</a:t>
                      </a:r>
                      <a:endParaRPr lang="en-US" sz="16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rPr>
                        <a:t>120</a:t>
                      </a:r>
                      <a:endParaRPr lang="en-US" sz="16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rPr>
                        <a:t>14%</a:t>
                      </a:r>
                      <a:endParaRPr lang="en-US" sz="16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i="1">
                          <a:solidFill>
                            <a:srgbClr val="000000"/>
                          </a:solidFill>
                          <a:effectLst/>
                          <a:latin typeface="Calibri" panose="020F0502020204030204" pitchFamily="34" charset="0"/>
                          <a:ea typeface="Calibri" panose="020F0502020204030204" pitchFamily="34" charset="0"/>
                        </a:rPr>
                        <a:t> </a:t>
                      </a:r>
                      <a:endParaRPr lang="en-US" sz="16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i="1" dirty="0">
                          <a:solidFill>
                            <a:srgbClr val="000000"/>
                          </a:solidFill>
                          <a:effectLst/>
                          <a:latin typeface="Calibri" panose="020F0502020204030204" pitchFamily="34" charset="0"/>
                          <a:ea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9203195"/>
                  </a:ext>
                </a:extLst>
              </a:tr>
              <a:tr h="210206">
                <a:tc>
                  <a:txBody>
                    <a:bodyPr/>
                    <a:lstStyle/>
                    <a:p>
                      <a:pPr marL="0" marR="0" algn="r">
                        <a:spcBef>
                          <a:spcPts val="0"/>
                        </a:spcBef>
                        <a:spcAft>
                          <a:spcPts val="0"/>
                        </a:spcAft>
                      </a:pPr>
                      <a:r>
                        <a:rPr lang="en-US" sz="1600" i="1">
                          <a:solidFill>
                            <a:srgbClr val="000000"/>
                          </a:solidFill>
                          <a:effectLst/>
                          <a:latin typeface="Calibri" panose="020F0502020204030204" pitchFamily="34" charset="0"/>
                          <a:ea typeface="Calibri" panose="020F0502020204030204" pitchFamily="34" charset="0"/>
                        </a:rPr>
                        <a:t>All Module Completers</a:t>
                      </a:r>
                      <a:endParaRPr lang="en-US" sz="16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rPr>
                        <a:t>835</a:t>
                      </a:r>
                      <a:endParaRPr lang="en-US" sz="16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rPr>
                        <a:t>100%</a:t>
                      </a:r>
                      <a:endParaRPr lang="en-US" sz="16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rPr>
                        <a:t> </a:t>
                      </a:r>
                      <a:endParaRPr lang="en-US" sz="16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6821537"/>
                  </a:ext>
                </a:extLst>
              </a:tr>
              <a:tr h="227724">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Edited: 1/17/2022</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3464863"/>
                  </a:ext>
                </a:extLst>
              </a:tr>
            </a:tbl>
          </a:graphicData>
        </a:graphic>
      </p:graphicFrame>
      <p:sp>
        <p:nvSpPr>
          <p:cNvPr id="5" name="Rectangle 4">
            <a:extLst>
              <a:ext uri="{FF2B5EF4-FFF2-40B4-BE49-F238E27FC236}">
                <a16:creationId xmlns:a16="http://schemas.microsoft.com/office/drawing/2014/main" id="{61BAC47E-F2C2-4E86-ACB6-00D6C14BAC20}"/>
              </a:ext>
            </a:extLst>
          </p:cNvPr>
          <p:cNvSpPr>
            <a:spLocks noChangeArrowheads="1"/>
          </p:cNvSpPr>
          <p:nvPr/>
        </p:nvSpPr>
        <p:spPr bwMode="auto">
          <a:xfrm>
            <a:off x="-443682" y="2347091"/>
            <a:ext cx="12782747" cy="49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70911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C310B-0608-41D7-8B02-904BE8C4AABE}"/>
              </a:ext>
            </a:extLst>
          </p:cNvPr>
          <p:cNvSpPr>
            <a:spLocks noGrp="1"/>
          </p:cNvSpPr>
          <p:nvPr>
            <p:ph type="ctrTitle"/>
          </p:nvPr>
        </p:nvSpPr>
        <p:spPr>
          <a:xfrm>
            <a:off x="381000" y="2133600"/>
            <a:ext cx="8410575" cy="1143000"/>
          </a:xfrm>
        </p:spPr>
        <p:txBody>
          <a:bodyPr/>
          <a:lstStyle/>
          <a:p>
            <a:pPr algn="ctr"/>
            <a:r>
              <a:rPr lang="en-US" sz="3400" dirty="0"/>
              <a:t>Progress Update Preparing for Launch:</a:t>
            </a:r>
            <a:br>
              <a:rPr lang="en-US" sz="3400" dirty="0"/>
            </a:br>
            <a:r>
              <a:rPr lang="en-US" sz="3400" dirty="0"/>
              <a:t>Materials, Peer Coaching</a:t>
            </a:r>
          </a:p>
        </p:txBody>
      </p:sp>
    </p:spTree>
    <p:extLst>
      <p:ext uri="{BB962C8B-B14F-4D97-AF65-F5344CB8AC3E}">
        <p14:creationId xmlns:p14="http://schemas.microsoft.com/office/powerpoint/2010/main" val="3224140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CE93F-C9DD-4F93-8FA0-5CB2AED5D831}"/>
              </a:ext>
            </a:extLst>
          </p:cNvPr>
          <p:cNvSpPr>
            <a:spLocks noGrp="1"/>
          </p:cNvSpPr>
          <p:nvPr>
            <p:ph type="title"/>
          </p:nvPr>
        </p:nvSpPr>
        <p:spPr/>
        <p:txBody>
          <a:bodyPr/>
          <a:lstStyle/>
          <a:p>
            <a:r>
              <a:rPr lang="en-US" altLang="en-US" dirty="0"/>
              <a:t>Implementation </a:t>
            </a:r>
            <a:r>
              <a:rPr lang="en-US" dirty="0"/>
              <a:t>Materials:</a:t>
            </a:r>
            <a:br>
              <a:rPr lang="en-US" dirty="0"/>
            </a:br>
            <a:r>
              <a:rPr lang="en-US" dirty="0"/>
              <a:t>Badge Cards, Posters, Postcards</a:t>
            </a:r>
          </a:p>
        </p:txBody>
      </p:sp>
      <p:pic>
        <p:nvPicPr>
          <p:cNvPr id="6" name="Content Placeholder 3">
            <a:extLst>
              <a:ext uri="{FF2B5EF4-FFF2-40B4-BE49-F238E27FC236}">
                <a16:creationId xmlns:a16="http://schemas.microsoft.com/office/drawing/2014/main" id="{738C30FE-89F6-4A57-9DEE-7094677757C4}"/>
              </a:ext>
            </a:extLst>
          </p:cNvPr>
          <p:cNvPicPr>
            <a:picLocks noGrp="1" noChangeAspect="1"/>
          </p:cNvPicPr>
          <p:nvPr>
            <p:ph idx="1"/>
          </p:nvPr>
        </p:nvPicPr>
        <p:blipFill>
          <a:blip r:embed="rId3"/>
          <a:stretch>
            <a:fillRect/>
          </a:stretch>
        </p:blipFill>
        <p:spPr>
          <a:xfrm>
            <a:off x="6421063" y="1676401"/>
            <a:ext cx="2438400" cy="2851762"/>
          </a:xfrm>
          <a:prstGeom prst="rect">
            <a:avLst/>
          </a:prstGeom>
        </p:spPr>
      </p:pic>
      <p:pic>
        <p:nvPicPr>
          <p:cNvPr id="9" name="Picture 8" descr="Text&#10;&#10;Description automatically generated">
            <a:extLst>
              <a:ext uri="{FF2B5EF4-FFF2-40B4-BE49-F238E27FC236}">
                <a16:creationId xmlns:a16="http://schemas.microsoft.com/office/drawing/2014/main" id="{F9B18A77-FF98-4A18-94E1-522F9801E7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54" y="4528162"/>
            <a:ext cx="3090287" cy="1939313"/>
          </a:xfrm>
          <a:prstGeom prst="rect">
            <a:avLst/>
          </a:prstGeom>
        </p:spPr>
      </p:pic>
      <p:pic>
        <p:nvPicPr>
          <p:cNvPr id="13" name="Picture 12" descr="Text&#10;&#10;Description automatically generated">
            <a:extLst>
              <a:ext uri="{FF2B5EF4-FFF2-40B4-BE49-F238E27FC236}">
                <a16:creationId xmlns:a16="http://schemas.microsoft.com/office/drawing/2014/main" id="{8975B503-7EF8-4A9F-BED9-A3B5779E30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0681" y="4528162"/>
            <a:ext cx="3090287" cy="1939313"/>
          </a:xfrm>
          <a:prstGeom prst="rect">
            <a:avLst/>
          </a:prstGeom>
        </p:spPr>
      </p:pic>
      <p:sp>
        <p:nvSpPr>
          <p:cNvPr id="3" name="TextBox 2">
            <a:extLst>
              <a:ext uri="{FF2B5EF4-FFF2-40B4-BE49-F238E27FC236}">
                <a16:creationId xmlns:a16="http://schemas.microsoft.com/office/drawing/2014/main" id="{E0334D06-D3A5-469F-8D76-04F480B93816}"/>
              </a:ext>
            </a:extLst>
          </p:cNvPr>
          <p:cNvSpPr txBox="1"/>
          <p:nvPr/>
        </p:nvSpPr>
        <p:spPr>
          <a:xfrm>
            <a:off x="264440" y="2209800"/>
            <a:ext cx="5679160" cy="1323439"/>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rgbClr val="254B8E"/>
                </a:solidFill>
                <a:latin typeface="+mn-lt"/>
              </a:rPr>
              <a:t>Customized materials have been sent to your site.</a:t>
            </a:r>
          </a:p>
          <a:p>
            <a:endParaRPr lang="en-US" sz="2000" b="1" dirty="0">
              <a:solidFill>
                <a:srgbClr val="254B8E"/>
              </a:solidFill>
              <a:latin typeface="+mn-lt"/>
            </a:endParaRPr>
          </a:p>
          <a:p>
            <a:pPr marL="342900" indent="-342900">
              <a:buFont typeface="Arial" panose="020B0604020202020204" pitchFamily="34" charset="0"/>
              <a:buChar char="•"/>
            </a:pPr>
            <a:r>
              <a:rPr lang="en-US" sz="2000" b="1" dirty="0">
                <a:solidFill>
                  <a:srgbClr val="254B8E"/>
                </a:solidFill>
                <a:latin typeface="+mn-lt"/>
              </a:rPr>
              <a:t>Each site will print materials on their own.</a:t>
            </a:r>
          </a:p>
        </p:txBody>
      </p:sp>
      <p:pic>
        <p:nvPicPr>
          <p:cNvPr id="5" name="Picture 4" descr="A picture containing venn diagram&#10;&#10;Description automatically generated">
            <a:extLst>
              <a:ext uri="{FF2B5EF4-FFF2-40B4-BE49-F238E27FC236}">
                <a16:creationId xmlns:a16="http://schemas.microsoft.com/office/drawing/2014/main" id="{0C72E569-040E-4D31-8B8F-90C6905E833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7000" y="4650509"/>
            <a:ext cx="2515333" cy="1997400"/>
          </a:xfrm>
          <a:prstGeom prst="rect">
            <a:avLst/>
          </a:prstGeom>
        </p:spPr>
      </p:pic>
    </p:spTree>
    <p:extLst>
      <p:ext uri="{BB962C8B-B14F-4D97-AF65-F5344CB8AC3E}">
        <p14:creationId xmlns:p14="http://schemas.microsoft.com/office/powerpoint/2010/main" val="3543060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Education Bundle</a:t>
            </a:r>
          </a:p>
        </p:txBody>
      </p:sp>
      <p:sp>
        <p:nvSpPr>
          <p:cNvPr id="3" name="Content Placeholder 2"/>
          <p:cNvSpPr>
            <a:spLocks noGrp="1"/>
          </p:cNvSpPr>
          <p:nvPr>
            <p:ph idx="1"/>
          </p:nvPr>
        </p:nvSpPr>
        <p:spPr>
          <a:xfrm>
            <a:off x="804987" y="1752600"/>
            <a:ext cx="7772400" cy="4267200"/>
          </a:xfrm>
        </p:spPr>
        <p:txBody>
          <a:bodyPr/>
          <a:lstStyle/>
          <a:p>
            <a:r>
              <a:rPr lang="en-US" sz="2800" dirty="0"/>
              <a:t>Face to face conversation: with a health care provider adjusted to patient learning needs</a:t>
            </a:r>
          </a:p>
          <a:p>
            <a:pPr marL="0" indent="0">
              <a:buNone/>
            </a:pPr>
            <a:endParaRPr lang="en-US" sz="1600" dirty="0"/>
          </a:p>
          <a:p>
            <a:r>
              <a:rPr lang="en-US" sz="2800" dirty="0"/>
              <a:t>Patient education handout: developed in collaboration with patients </a:t>
            </a:r>
          </a:p>
          <a:p>
            <a:pPr lvl="1"/>
            <a:r>
              <a:rPr lang="en-US" sz="2400" i="1" dirty="0"/>
              <a:t>Do you have these printed or accessible via device?</a:t>
            </a:r>
          </a:p>
          <a:p>
            <a:pPr marL="0" indent="0">
              <a:buNone/>
            </a:pPr>
            <a:endParaRPr lang="en-US" sz="1800" dirty="0"/>
          </a:p>
          <a:p>
            <a:r>
              <a:rPr lang="en-US" sz="2800" dirty="0"/>
              <a:t>Video: 10 minutes featuring clinicians and real VTE patients</a:t>
            </a:r>
          </a:p>
          <a:p>
            <a:pPr lvl="1"/>
            <a:r>
              <a:rPr lang="en-US" sz="2400" i="1" dirty="0"/>
              <a:t>How will you show video?</a:t>
            </a:r>
          </a:p>
          <a:p>
            <a:pPr marL="0" indent="0">
              <a:buNone/>
            </a:pPr>
            <a:endParaRPr lang="en-US" i="1" dirty="0"/>
          </a:p>
        </p:txBody>
      </p:sp>
      <p:pic>
        <p:nvPicPr>
          <p:cNvPr id="4" name="Picture 3">
            <a:extLst>
              <a:ext uri="{FF2B5EF4-FFF2-40B4-BE49-F238E27FC236}">
                <a16:creationId xmlns:a16="http://schemas.microsoft.com/office/drawing/2014/main" id="{85176644-414B-4563-AC03-C44885D4B965}"/>
              </a:ext>
            </a:extLst>
          </p:cNvPr>
          <p:cNvPicPr>
            <a:picLocks noChangeAspect="1"/>
          </p:cNvPicPr>
          <p:nvPr/>
        </p:nvPicPr>
        <p:blipFill>
          <a:blip r:embed="rId3"/>
          <a:stretch>
            <a:fillRect/>
          </a:stretch>
        </p:blipFill>
        <p:spPr>
          <a:xfrm>
            <a:off x="182466" y="5825809"/>
            <a:ext cx="759018" cy="717866"/>
          </a:xfrm>
          <a:prstGeom prst="rect">
            <a:avLst/>
          </a:prstGeom>
        </p:spPr>
      </p:pic>
    </p:spTree>
    <p:extLst>
      <p:ext uri="{BB962C8B-B14F-4D97-AF65-F5344CB8AC3E}">
        <p14:creationId xmlns:p14="http://schemas.microsoft.com/office/powerpoint/2010/main" val="2473157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1F773-7913-42DD-B3CB-55BB28B1CAAC}"/>
              </a:ext>
            </a:extLst>
          </p:cNvPr>
          <p:cNvSpPr>
            <a:spLocks noGrp="1"/>
          </p:cNvSpPr>
          <p:nvPr>
            <p:ph type="title"/>
          </p:nvPr>
        </p:nvSpPr>
        <p:spPr/>
        <p:txBody>
          <a:bodyPr/>
          <a:lstStyle/>
          <a:p>
            <a:r>
              <a:rPr lang="en-US" dirty="0"/>
              <a:t>Peer Coach / Nurse Educator</a:t>
            </a:r>
          </a:p>
        </p:txBody>
      </p:sp>
      <p:sp>
        <p:nvSpPr>
          <p:cNvPr id="3" name="Content Placeholder 2">
            <a:extLst>
              <a:ext uri="{FF2B5EF4-FFF2-40B4-BE49-F238E27FC236}">
                <a16:creationId xmlns:a16="http://schemas.microsoft.com/office/drawing/2014/main" id="{042D2E9F-34E4-407A-AFD3-EF3224507699}"/>
              </a:ext>
            </a:extLst>
          </p:cNvPr>
          <p:cNvSpPr>
            <a:spLocks noGrp="1"/>
          </p:cNvSpPr>
          <p:nvPr>
            <p:ph idx="1"/>
          </p:nvPr>
        </p:nvSpPr>
        <p:spPr/>
        <p:txBody>
          <a:bodyPr/>
          <a:lstStyle/>
          <a:p>
            <a:r>
              <a:rPr lang="en-US" dirty="0"/>
              <a:t>Dauryne Shaffer RN,MSN,CCRN</a:t>
            </a:r>
          </a:p>
          <a:p>
            <a:pPr lvl="1"/>
            <a:r>
              <a:rPr lang="en-US" dirty="0"/>
              <a:t>Face to face (limited by distance and travel restrictions)</a:t>
            </a:r>
          </a:p>
          <a:p>
            <a:pPr lvl="1"/>
            <a:r>
              <a:rPr lang="en-US" dirty="0"/>
              <a:t>Online, live peer coaching</a:t>
            </a:r>
          </a:p>
          <a:p>
            <a:pPr lvl="1"/>
            <a:r>
              <a:rPr lang="en-US" dirty="0"/>
              <a:t>Preset office hours for support in real time</a:t>
            </a:r>
          </a:p>
          <a:p>
            <a:pPr lvl="1"/>
            <a:r>
              <a:rPr lang="en-US" dirty="0"/>
              <a:t>Available for team meetings, rollouts, and/or one-on-one reviews</a:t>
            </a:r>
          </a:p>
        </p:txBody>
      </p:sp>
      <p:pic>
        <p:nvPicPr>
          <p:cNvPr id="6" name="Picture 5">
            <a:extLst>
              <a:ext uri="{FF2B5EF4-FFF2-40B4-BE49-F238E27FC236}">
                <a16:creationId xmlns:a16="http://schemas.microsoft.com/office/drawing/2014/main" id="{2EFA4346-6A20-458B-BDF7-690032F3977D}"/>
              </a:ext>
            </a:extLst>
          </p:cNvPr>
          <p:cNvPicPr>
            <a:picLocks noChangeAspect="1"/>
          </p:cNvPicPr>
          <p:nvPr/>
        </p:nvPicPr>
        <p:blipFill>
          <a:blip r:embed="rId2"/>
          <a:stretch>
            <a:fillRect/>
          </a:stretch>
        </p:blipFill>
        <p:spPr>
          <a:xfrm>
            <a:off x="182466" y="5825809"/>
            <a:ext cx="759018" cy="717866"/>
          </a:xfrm>
          <a:prstGeom prst="rect">
            <a:avLst/>
          </a:prstGeom>
        </p:spPr>
      </p:pic>
    </p:spTree>
    <p:extLst>
      <p:ext uri="{BB962C8B-B14F-4D97-AF65-F5344CB8AC3E}">
        <p14:creationId xmlns:p14="http://schemas.microsoft.com/office/powerpoint/2010/main" val="656640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C310B-0608-41D7-8B02-904BE8C4AABE}"/>
              </a:ext>
            </a:extLst>
          </p:cNvPr>
          <p:cNvSpPr>
            <a:spLocks noGrp="1"/>
          </p:cNvSpPr>
          <p:nvPr>
            <p:ph type="ctrTitle"/>
          </p:nvPr>
        </p:nvSpPr>
        <p:spPr>
          <a:xfrm>
            <a:off x="990600" y="2133600"/>
            <a:ext cx="7800975" cy="1143000"/>
          </a:xfrm>
        </p:spPr>
        <p:txBody>
          <a:bodyPr/>
          <a:lstStyle/>
          <a:p>
            <a:pPr algn="ctr"/>
            <a:r>
              <a:rPr lang="en-US" dirty="0"/>
              <a:t>Manuscript on IRB Process and Challenges</a:t>
            </a:r>
          </a:p>
        </p:txBody>
      </p:sp>
    </p:spTree>
    <p:extLst>
      <p:ext uri="{BB962C8B-B14F-4D97-AF65-F5344CB8AC3E}">
        <p14:creationId xmlns:p14="http://schemas.microsoft.com/office/powerpoint/2010/main" val="3586723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F02470-DF24-4EEE-940A-B392824E7B16}"/>
              </a:ext>
            </a:extLst>
          </p:cNvPr>
          <p:cNvSpPr>
            <a:spLocks noGrp="1"/>
          </p:cNvSpPr>
          <p:nvPr>
            <p:ph type="title"/>
          </p:nvPr>
        </p:nvSpPr>
        <p:spPr>
          <a:xfrm>
            <a:off x="819353" y="609600"/>
            <a:ext cx="7772400" cy="1143000"/>
          </a:xfrm>
        </p:spPr>
        <p:txBody>
          <a:bodyPr/>
          <a:lstStyle/>
          <a:p>
            <a:r>
              <a:rPr lang="en-US" dirty="0"/>
              <a:t>Manuscript on IRB Experience</a:t>
            </a:r>
          </a:p>
        </p:txBody>
      </p:sp>
      <p:sp>
        <p:nvSpPr>
          <p:cNvPr id="5" name="Content Placeholder 4">
            <a:extLst>
              <a:ext uri="{FF2B5EF4-FFF2-40B4-BE49-F238E27FC236}">
                <a16:creationId xmlns:a16="http://schemas.microsoft.com/office/drawing/2014/main" id="{807CE153-96A3-4188-AEC7-BEA7E4022BF2}"/>
              </a:ext>
            </a:extLst>
          </p:cNvPr>
          <p:cNvSpPr>
            <a:spLocks noGrp="1"/>
          </p:cNvSpPr>
          <p:nvPr>
            <p:ph idx="1"/>
          </p:nvPr>
        </p:nvSpPr>
        <p:spPr>
          <a:xfrm>
            <a:off x="809625" y="1676400"/>
            <a:ext cx="7772400" cy="4114800"/>
          </a:xfrm>
        </p:spPr>
        <p:txBody>
          <a:bodyPr/>
          <a:lstStyle/>
          <a:p>
            <a:r>
              <a:rPr lang="en-US" sz="2400" dirty="0"/>
              <a:t>Variation in IRB reviews of CLOTT 3 Project</a:t>
            </a:r>
          </a:p>
          <a:p>
            <a:r>
              <a:rPr lang="en-US" sz="2400" dirty="0"/>
              <a:t>Task: Complete Questionnaire that was emailed on January 6, 2022</a:t>
            </a:r>
          </a:p>
          <a:p>
            <a:r>
              <a:rPr lang="en-US" sz="2400" dirty="0">
                <a:effectLst/>
                <a:ea typeface="Calibri" panose="020F0502020204030204" pitchFamily="34" charset="0"/>
              </a:rPr>
              <a:t>This information will provide details such as length of review process time, consent, and challenges.</a:t>
            </a:r>
            <a:endParaRPr lang="en-US" sz="2400" dirty="0"/>
          </a:p>
          <a:p>
            <a:r>
              <a:rPr lang="en-US" sz="2400" b="1" i="1" dirty="0"/>
              <a:t>Plan for peer reviewed publication with CLOTT 3 writing group.</a:t>
            </a:r>
          </a:p>
          <a:p>
            <a:endParaRPr lang="en-US" dirty="0"/>
          </a:p>
        </p:txBody>
      </p:sp>
      <p:pic>
        <p:nvPicPr>
          <p:cNvPr id="6" name="Picture 5">
            <a:extLst>
              <a:ext uri="{FF2B5EF4-FFF2-40B4-BE49-F238E27FC236}">
                <a16:creationId xmlns:a16="http://schemas.microsoft.com/office/drawing/2014/main" id="{E852F541-39AF-4DBA-8C2F-DF2603429A49}"/>
              </a:ext>
            </a:extLst>
          </p:cNvPr>
          <p:cNvPicPr>
            <a:picLocks noChangeAspect="1"/>
          </p:cNvPicPr>
          <p:nvPr/>
        </p:nvPicPr>
        <p:blipFill>
          <a:blip r:embed="rId2"/>
          <a:stretch>
            <a:fillRect/>
          </a:stretch>
        </p:blipFill>
        <p:spPr>
          <a:xfrm>
            <a:off x="182466" y="5867399"/>
            <a:ext cx="715043" cy="676275"/>
          </a:xfrm>
          <a:prstGeom prst="rect">
            <a:avLst/>
          </a:prstGeom>
        </p:spPr>
      </p:pic>
    </p:spTree>
    <p:extLst>
      <p:ext uri="{BB962C8B-B14F-4D97-AF65-F5344CB8AC3E}">
        <p14:creationId xmlns:p14="http://schemas.microsoft.com/office/powerpoint/2010/main" val="2727924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38E9C-FD01-452F-A215-25B431A23C87}"/>
              </a:ext>
            </a:extLst>
          </p:cNvPr>
          <p:cNvSpPr>
            <a:spLocks noGrp="1"/>
          </p:cNvSpPr>
          <p:nvPr>
            <p:ph type="title"/>
          </p:nvPr>
        </p:nvSpPr>
        <p:spPr/>
        <p:txBody>
          <a:bodyPr/>
          <a:lstStyle/>
          <a:p>
            <a:r>
              <a:rPr lang="en-US" dirty="0"/>
              <a:t>IRB Information Sheet</a:t>
            </a:r>
          </a:p>
        </p:txBody>
      </p:sp>
      <p:graphicFrame>
        <p:nvGraphicFramePr>
          <p:cNvPr id="4" name="Content Placeholder 3">
            <a:extLst>
              <a:ext uri="{FF2B5EF4-FFF2-40B4-BE49-F238E27FC236}">
                <a16:creationId xmlns:a16="http://schemas.microsoft.com/office/drawing/2014/main" id="{CA853BF9-F964-42C9-85F5-26C2B1F919C0}"/>
              </a:ext>
            </a:extLst>
          </p:cNvPr>
          <p:cNvGraphicFramePr>
            <a:graphicFrameLocks noGrp="1"/>
          </p:cNvGraphicFramePr>
          <p:nvPr>
            <p:ph idx="1"/>
            <p:extLst>
              <p:ext uri="{D42A27DB-BD31-4B8C-83A1-F6EECF244321}">
                <p14:modId xmlns:p14="http://schemas.microsoft.com/office/powerpoint/2010/main" val="4016182180"/>
              </p:ext>
            </p:extLst>
          </p:nvPr>
        </p:nvGraphicFramePr>
        <p:xfrm>
          <a:off x="381001" y="1828800"/>
          <a:ext cx="8181766" cy="3886203"/>
        </p:xfrm>
        <a:graphic>
          <a:graphicData uri="http://schemas.openxmlformats.org/drawingml/2006/table">
            <a:tbl>
              <a:tblPr/>
              <a:tblGrid>
                <a:gridCol w="5215567">
                  <a:extLst>
                    <a:ext uri="{9D8B030D-6E8A-4147-A177-3AD203B41FA5}">
                      <a16:colId xmlns:a16="http://schemas.microsoft.com/office/drawing/2014/main" val="529134491"/>
                    </a:ext>
                  </a:extLst>
                </a:gridCol>
                <a:gridCol w="2966199">
                  <a:extLst>
                    <a:ext uri="{9D8B030D-6E8A-4147-A177-3AD203B41FA5}">
                      <a16:colId xmlns:a16="http://schemas.microsoft.com/office/drawing/2014/main" val="2083835883"/>
                    </a:ext>
                  </a:extLst>
                </a:gridCol>
              </a:tblGrid>
              <a:tr h="426164">
                <a:tc gridSpan="2">
                  <a:txBody>
                    <a:bodyPr/>
                    <a:lstStyle/>
                    <a:p>
                      <a:pPr algn="ctr" fontAlgn="b"/>
                      <a:r>
                        <a:rPr lang="en-US" sz="2400" b="1" i="1" u="none" strike="noStrike" dirty="0">
                          <a:solidFill>
                            <a:srgbClr val="000000"/>
                          </a:solidFill>
                          <a:effectLst/>
                          <a:latin typeface="Calibri" panose="020F0502020204030204" pitchFamily="34" charset="0"/>
                        </a:rPr>
                        <a:t>IRB Process and Challenges Manuscript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728017565"/>
                  </a:ext>
                </a:extLst>
              </a:tr>
              <a:tr h="314549">
                <a:tc>
                  <a:txBody>
                    <a:bodyPr/>
                    <a:lstStyle/>
                    <a:p>
                      <a:pPr algn="l" rtl="0" fontAlgn="b"/>
                      <a:r>
                        <a:rPr lang="en-US" sz="1600" b="1" i="0" u="none" strike="noStrike" dirty="0">
                          <a:solidFill>
                            <a:srgbClr val="000000"/>
                          </a:solidFill>
                          <a:effectLst/>
                          <a:latin typeface="Calibri" panose="020F0502020204030204" pitchFamily="34" charset="0"/>
                        </a:rPr>
                        <a:t>Site Name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600" b="1" i="0" u="none" strike="noStrike" dirty="0">
                          <a:solidFill>
                            <a:srgbClr val="000000"/>
                          </a:solidFill>
                          <a:effectLst/>
                          <a:latin typeface="Calibri" panose="020F0502020204030204" pitchFamily="34" charset="0"/>
                        </a:rPr>
                        <a:t>IRB Information Sheet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1909928"/>
                  </a:ext>
                </a:extLst>
              </a:tr>
              <a:tr h="314549">
                <a:tc>
                  <a:txBody>
                    <a:bodyPr/>
                    <a:lstStyle/>
                    <a:p>
                      <a:pPr algn="l" rtl="0" fontAlgn="b"/>
                      <a:r>
                        <a:rPr lang="en-US" sz="1400" b="0" i="0" u="none" strike="noStrike" dirty="0">
                          <a:solidFill>
                            <a:srgbClr val="000000"/>
                          </a:solidFill>
                          <a:effectLst/>
                          <a:latin typeface="Calibri" panose="020F0502020204030204" pitchFamily="34" charset="0"/>
                        </a:rPr>
                        <a:t>UC San Diego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400" b="0" i="0" u="none" strike="noStrike" dirty="0">
                          <a:solidFill>
                            <a:srgbClr val="000000"/>
                          </a:solidFill>
                          <a:effectLst/>
                          <a:latin typeface="Calibri" panose="020F0502020204030204" pitchFamily="34" charset="0"/>
                        </a:rPr>
                        <a:t>Complete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7141900"/>
                  </a:ext>
                </a:extLst>
              </a:tr>
              <a:tr h="314549">
                <a:tc>
                  <a:txBody>
                    <a:bodyPr/>
                    <a:lstStyle/>
                    <a:p>
                      <a:pPr algn="l" rtl="0" fontAlgn="b"/>
                      <a:r>
                        <a:rPr lang="en-US" sz="1400" b="0" i="0" u="none" strike="noStrike" dirty="0">
                          <a:solidFill>
                            <a:srgbClr val="000000"/>
                          </a:solidFill>
                          <a:effectLst/>
                          <a:latin typeface="Calibri" panose="020F0502020204030204" pitchFamily="34" charset="0"/>
                        </a:rPr>
                        <a:t>Lancaster General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4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5287171"/>
                  </a:ext>
                </a:extLst>
              </a:tr>
              <a:tr h="314549">
                <a:tc>
                  <a:txBody>
                    <a:bodyPr/>
                    <a:lstStyle/>
                    <a:p>
                      <a:pPr algn="l" rtl="0" fontAlgn="b"/>
                      <a:r>
                        <a:rPr lang="en-US" sz="1400" b="0" i="0" u="none" strike="noStrike" dirty="0">
                          <a:solidFill>
                            <a:srgbClr val="000000"/>
                          </a:solidFill>
                          <a:effectLst/>
                          <a:latin typeface="Calibri" panose="020F0502020204030204" pitchFamily="34" charset="0"/>
                        </a:rPr>
                        <a:t>University of Maryland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400" b="0" i="0" u="none" strike="noStrike" dirty="0">
                          <a:solidFill>
                            <a:srgbClr val="000000"/>
                          </a:solidFill>
                          <a:effectLst/>
                          <a:latin typeface="Calibri" panose="020F0502020204030204" pitchFamily="34" charset="0"/>
                        </a:rPr>
                        <a:t>Complete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6378627"/>
                  </a:ext>
                </a:extLst>
              </a:tr>
              <a:tr h="314549">
                <a:tc>
                  <a:txBody>
                    <a:bodyPr/>
                    <a:lstStyle/>
                    <a:p>
                      <a:pPr algn="l" rtl="0" fontAlgn="b"/>
                      <a:r>
                        <a:rPr lang="en-US" sz="1400" b="0" i="0" u="none" strike="noStrike" dirty="0">
                          <a:solidFill>
                            <a:srgbClr val="000000"/>
                          </a:solidFill>
                          <a:effectLst/>
                          <a:latin typeface="Calibri" panose="020F0502020204030204" pitchFamily="34" charset="0"/>
                        </a:rPr>
                        <a:t>University of California San Francisco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400" b="0" i="0" u="none" strike="noStrike" dirty="0">
                          <a:solidFill>
                            <a:srgbClr val="000000"/>
                          </a:solidFill>
                          <a:effectLst/>
                          <a:latin typeface="Calibri" panose="020F0502020204030204" pitchFamily="34" charset="0"/>
                        </a:rPr>
                        <a:t>Complete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429994"/>
                  </a:ext>
                </a:extLst>
              </a:tr>
              <a:tr h="314549">
                <a:tc>
                  <a:txBody>
                    <a:bodyPr/>
                    <a:lstStyle/>
                    <a:p>
                      <a:pPr algn="l" rtl="0" fontAlgn="b"/>
                      <a:r>
                        <a:rPr lang="en-US" sz="1400" b="0" i="0" u="none" strike="noStrike">
                          <a:solidFill>
                            <a:srgbClr val="000000"/>
                          </a:solidFill>
                          <a:effectLst/>
                          <a:latin typeface="Calibri" panose="020F0502020204030204" pitchFamily="34" charset="0"/>
                        </a:rPr>
                        <a:t>Medical College of Wisconsin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4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5553431"/>
                  </a:ext>
                </a:extLst>
              </a:tr>
              <a:tr h="314549">
                <a:tc>
                  <a:txBody>
                    <a:bodyPr/>
                    <a:lstStyle/>
                    <a:p>
                      <a:pPr algn="l" rtl="0" fontAlgn="b"/>
                      <a:r>
                        <a:rPr lang="en-US" sz="1400" b="0" i="0" u="none" strike="noStrike">
                          <a:solidFill>
                            <a:srgbClr val="000000"/>
                          </a:solidFill>
                          <a:effectLst/>
                          <a:latin typeface="Calibri" panose="020F0502020204030204" pitchFamily="34" charset="0"/>
                        </a:rPr>
                        <a:t>Stanford University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1656229"/>
                  </a:ext>
                </a:extLst>
              </a:tr>
              <a:tr h="314549">
                <a:tc>
                  <a:txBody>
                    <a:bodyPr/>
                    <a:lstStyle/>
                    <a:p>
                      <a:pPr algn="l" rtl="0" fontAlgn="b"/>
                      <a:r>
                        <a:rPr lang="en-US" sz="1400" b="0" i="0" u="none" strike="noStrike" dirty="0">
                          <a:solidFill>
                            <a:srgbClr val="000000"/>
                          </a:solidFill>
                          <a:effectLst/>
                          <a:latin typeface="Calibri" panose="020F0502020204030204" pitchFamily="34" charset="0"/>
                        </a:rPr>
                        <a:t>University of Utah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8268850"/>
                  </a:ext>
                </a:extLst>
              </a:tr>
              <a:tr h="314549">
                <a:tc>
                  <a:txBody>
                    <a:bodyPr/>
                    <a:lstStyle/>
                    <a:p>
                      <a:pPr algn="l" rtl="0" fontAlgn="b"/>
                      <a:r>
                        <a:rPr lang="en-US" sz="1400" b="0" i="0" u="none" strike="noStrike">
                          <a:solidFill>
                            <a:srgbClr val="000000"/>
                          </a:solidFill>
                          <a:effectLst/>
                          <a:latin typeface="Calibri" panose="020F0502020204030204" pitchFamily="34" charset="0"/>
                        </a:rPr>
                        <a:t>Medical University of South Carolina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338493"/>
                  </a:ext>
                </a:extLst>
              </a:tr>
              <a:tr h="314549">
                <a:tc>
                  <a:txBody>
                    <a:bodyPr/>
                    <a:lstStyle/>
                    <a:p>
                      <a:pPr algn="l" rtl="0" fontAlgn="b"/>
                      <a:r>
                        <a:rPr lang="en-US" sz="1400" b="0" i="0" u="none" strike="noStrike">
                          <a:solidFill>
                            <a:srgbClr val="000000"/>
                          </a:solidFill>
                          <a:effectLst/>
                          <a:latin typeface="Calibri" panose="020F0502020204030204" pitchFamily="34" charset="0"/>
                        </a:rPr>
                        <a:t>Oregon Health &amp; Science University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3626977"/>
                  </a:ext>
                </a:extLst>
              </a:tr>
              <a:tr h="314549">
                <a:tc>
                  <a:txBody>
                    <a:bodyPr/>
                    <a:lstStyle/>
                    <a:p>
                      <a:pPr algn="l" rtl="0" fontAlgn="b"/>
                      <a:r>
                        <a:rPr lang="en-US" sz="1400" b="0" i="0" u="none" strike="noStrike" dirty="0">
                          <a:solidFill>
                            <a:srgbClr val="000000"/>
                          </a:solidFill>
                          <a:effectLst/>
                          <a:latin typeface="Calibri" panose="020F0502020204030204" pitchFamily="34" charset="0"/>
                        </a:rPr>
                        <a:t>Christiana Hospital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4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5828458"/>
                  </a:ext>
                </a:extLst>
              </a:tr>
            </a:tbl>
          </a:graphicData>
        </a:graphic>
      </p:graphicFrame>
    </p:spTree>
    <p:extLst>
      <p:ext uri="{BB962C8B-B14F-4D97-AF65-F5344CB8AC3E}">
        <p14:creationId xmlns:p14="http://schemas.microsoft.com/office/powerpoint/2010/main" val="1883399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C310B-0608-41D7-8B02-904BE8C4AABE}"/>
              </a:ext>
            </a:extLst>
          </p:cNvPr>
          <p:cNvSpPr>
            <a:spLocks noGrp="1"/>
          </p:cNvSpPr>
          <p:nvPr>
            <p:ph type="ctrTitle"/>
          </p:nvPr>
        </p:nvSpPr>
        <p:spPr>
          <a:xfrm>
            <a:off x="990600" y="2133600"/>
            <a:ext cx="7800975" cy="1143000"/>
          </a:xfrm>
        </p:spPr>
        <p:txBody>
          <a:bodyPr/>
          <a:lstStyle/>
          <a:p>
            <a:pPr algn="ctr"/>
            <a:r>
              <a:rPr lang="en-US" dirty="0"/>
              <a:t>Start Meeting Recording</a:t>
            </a:r>
          </a:p>
        </p:txBody>
      </p:sp>
    </p:spTree>
    <p:extLst>
      <p:ext uri="{BB962C8B-B14F-4D97-AF65-F5344CB8AC3E}">
        <p14:creationId xmlns:p14="http://schemas.microsoft.com/office/powerpoint/2010/main" val="2389252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C310B-0608-41D7-8B02-904BE8C4AABE}"/>
              </a:ext>
            </a:extLst>
          </p:cNvPr>
          <p:cNvSpPr>
            <a:spLocks noGrp="1"/>
          </p:cNvSpPr>
          <p:nvPr>
            <p:ph type="ctrTitle"/>
          </p:nvPr>
        </p:nvSpPr>
        <p:spPr>
          <a:xfrm>
            <a:off x="990600" y="2133600"/>
            <a:ext cx="7800975" cy="1143000"/>
          </a:xfrm>
        </p:spPr>
        <p:txBody>
          <a:bodyPr/>
          <a:lstStyle/>
          <a:p>
            <a:pPr algn="ctr"/>
            <a:r>
              <a:rPr lang="en-US" dirty="0"/>
              <a:t>Delphi Survey on Medication Hold</a:t>
            </a:r>
            <a:br>
              <a:rPr lang="en-US" dirty="0"/>
            </a:br>
            <a:r>
              <a:rPr lang="en-US" dirty="0"/>
              <a:t>of VTE Prophylaxis Doses</a:t>
            </a:r>
          </a:p>
        </p:txBody>
      </p:sp>
    </p:spTree>
    <p:extLst>
      <p:ext uri="{BB962C8B-B14F-4D97-AF65-F5344CB8AC3E}">
        <p14:creationId xmlns:p14="http://schemas.microsoft.com/office/powerpoint/2010/main" val="4136109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749F0-5887-684B-87E5-F7D7F69EAF1A}"/>
              </a:ext>
            </a:extLst>
          </p:cNvPr>
          <p:cNvSpPr>
            <a:spLocks noGrp="1"/>
          </p:cNvSpPr>
          <p:nvPr>
            <p:ph type="title"/>
          </p:nvPr>
        </p:nvSpPr>
        <p:spPr/>
        <p:txBody>
          <a:bodyPr>
            <a:noAutofit/>
          </a:bodyPr>
          <a:lstStyle/>
          <a:p>
            <a:r>
              <a:rPr lang="en-US" sz="3600" dirty="0"/>
              <a:t>Delphi Study on Peri-Procedural VTE Prophylaxis</a:t>
            </a:r>
            <a:endParaRPr lang="en-US" dirty="0"/>
          </a:p>
        </p:txBody>
      </p:sp>
      <p:sp>
        <p:nvSpPr>
          <p:cNvPr id="3" name="Content Placeholder 2">
            <a:extLst>
              <a:ext uri="{FF2B5EF4-FFF2-40B4-BE49-F238E27FC236}">
                <a16:creationId xmlns:a16="http://schemas.microsoft.com/office/drawing/2014/main" id="{2ECAA2FF-F5E6-574E-81F9-5CB1B2E218EE}"/>
              </a:ext>
            </a:extLst>
          </p:cNvPr>
          <p:cNvSpPr>
            <a:spLocks noGrp="1"/>
          </p:cNvSpPr>
          <p:nvPr>
            <p:ph idx="1"/>
          </p:nvPr>
        </p:nvSpPr>
        <p:spPr>
          <a:xfrm>
            <a:off x="628650" y="2020206"/>
            <a:ext cx="7886700" cy="3263504"/>
          </a:xfrm>
        </p:spPr>
        <p:txBody>
          <a:bodyPr/>
          <a:lstStyle/>
          <a:p>
            <a:pPr marL="0" indent="0">
              <a:buNone/>
            </a:pPr>
            <a:r>
              <a:rPr lang="en-US" dirty="0"/>
              <a:t>Project goals:</a:t>
            </a:r>
          </a:p>
          <a:p>
            <a:pPr lvl="1"/>
            <a:r>
              <a:rPr lang="en-US" sz="2800" dirty="0"/>
              <a:t>Explore when it is appropriate to hold  peri-procedural VTE prophylaxis</a:t>
            </a:r>
          </a:p>
          <a:p>
            <a:pPr lvl="2"/>
            <a:r>
              <a:rPr lang="en-US" dirty="0"/>
              <a:t>Wide variation in practices and protocols between institutions, physicians, and specialties</a:t>
            </a:r>
          </a:p>
          <a:p>
            <a:pPr marL="914400" lvl="2" indent="0">
              <a:buNone/>
            </a:pPr>
            <a:endParaRPr lang="en-US" dirty="0"/>
          </a:p>
          <a:p>
            <a:pPr lvl="1"/>
            <a:r>
              <a:rPr lang="en-US" sz="2800" dirty="0"/>
              <a:t>Generate a consensus opinion utilizing the Delphi Method (series of surveys) on when to hold peri-procedural VTE prophylaxis </a:t>
            </a:r>
          </a:p>
        </p:txBody>
      </p:sp>
      <p:pic>
        <p:nvPicPr>
          <p:cNvPr id="4" name="Picture 3">
            <a:extLst>
              <a:ext uri="{FF2B5EF4-FFF2-40B4-BE49-F238E27FC236}">
                <a16:creationId xmlns:a16="http://schemas.microsoft.com/office/drawing/2014/main" id="{BA975EDD-CA8B-4F68-91A7-AF61A016256F}"/>
              </a:ext>
            </a:extLst>
          </p:cNvPr>
          <p:cNvPicPr>
            <a:picLocks noChangeAspect="1"/>
          </p:cNvPicPr>
          <p:nvPr/>
        </p:nvPicPr>
        <p:blipFill>
          <a:blip r:embed="rId3"/>
          <a:stretch>
            <a:fillRect/>
          </a:stretch>
        </p:blipFill>
        <p:spPr>
          <a:xfrm>
            <a:off x="182466" y="5825809"/>
            <a:ext cx="759018" cy="717866"/>
          </a:xfrm>
          <a:prstGeom prst="rect">
            <a:avLst/>
          </a:prstGeom>
        </p:spPr>
      </p:pic>
    </p:spTree>
    <p:extLst>
      <p:ext uri="{BB962C8B-B14F-4D97-AF65-F5344CB8AC3E}">
        <p14:creationId xmlns:p14="http://schemas.microsoft.com/office/powerpoint/2010/main" val="1731793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671FF-4C4B-C84A-998F-18F55ED9F87F}"/>
              </a:ext>
            </a:extLst>
          </p:cNvPr>
          <p:cNvSpPr>
            <a:spLocks noGrp="1"/>
          </p:cNvSpPr>
          <p:nvPr>
            <p:ph type="title"/>
          </p:nvPr>
        </p:nvSpPr>
        <p:spPr/>
        <p:txBody>
          <a:bodyPr/>
          <a:lstStyle/>
          <a:p>
            <a:pPr algn="ctr"/>
            <a:r>
              <a:rPr lang="en-US" dirty="0"/>
              <a:t>Delphi Survey: What to Expect</a:t>
            </a:r>
          </a:p>
        </p:txBody>
      </p:sp>
      <p:sp>
        <p:nvSpPr>
          <p:cNvPr id="3" name="Content Placeholder 2">
            <a:extLst>
              <a:ext uri="{FF2B5EF4-FFF2-40B4-BE49-F238E27FC236}">
                <a16:creationId xmlns:a16="http://schemas.microsoft.com/office/drawing/2014/main" id="{FA8FC592-70E8-4F4B-8D96-15E7B45E9EE9}"/>
              </a:ext>
            </a:extLst>
          </p:cNvPr>
          <p:cNvSpPr>
            <a:spLocks noGrp="1"/>
          </p:cNvSpPr>
          <p:nvPr>
            <p:ph idx="1"/>
          </p:nvPr>
        </p:nvSpPr>
        <p:spPr>
          <a:xfrm>
            <a:off x="628650" y="1905000"/>
            <a:ext cx="7886700" cy="4114800"/>
          </a:xfrm>
        </p:spPr>
        <p:txBody>
          <a:bodyPr>
            <a:normAutofit fontScale="77500" lnSpcReduction="20000"/>
          </a:bodyPr>
          <a:lstStyle/>
          <a:p>
            <a:r>
              <a:rPr lang="en-US" dirty="0"/>
              <a:t>CLOTT-3 site contacts will receive an email with distribution instructions and survey link in the coming weeks</a:t>
            </a:r>
          </a:p>
          <a:p>
            <a:r>
              <a:rPr lang="en-US" b="1" dirty="0"/>
              <a:t>Site contacts will then distribute initial survey to those providers within specialties of interest</a:t>
            </a:r>
          </a:p>
          <a:p>
            <a:pPr lvl="1"/>
            <a:r>
              <a:rPr lang="en-US" sz="2000" dirty="0"/>
              <a:t>List will be provided</a:t>
            </a:r>
          </a:p>
          <a:p>
            <a:r>
              <a:rPr lang="en-US" dirty="0"/>
              <a:t>Subsequent survey will be emailed directly to initial respondents</a:t>
            </a:r>
          </a:p>
          <a:p>
            <a:pPr lvl="1"/>
            <a:r>
              <a:rPr lang="en-US" sz="2000" dirty="0"/>
              <a:t>Goal: 2-3 responses per specialty per institution</a:t>
            </a:r>
          </a:p>
          <a:p>
            <a:r>
              <a:rPr lang="en-US" dirty="0"/>
              <a:t>Plan for peer reviewed publication with CLOTT-3 writing group</a:t>
            </a:r>
          </a:p>
        </p:txBody>
      </p:sp>
      <p:pic>
        <p:nvPicPr>
          <p:cNvPr id="4" name="Picture 3">
            <a:extLst>
              <a:ext uri="{FF2B5EF4-FFF2-40B4-BE49-F238E27FC236}">
                <a16:creationId xmlns:a16="http://schemas.microsoft.com/office/drawing/2014/main" id="{CFBC6E9F-DD9B-46CB-A652-70D2806239D9}"/>
              </a:ext>
            </a:extLst>
          </p:cNvPr>
          <p:cNvPicPr>
            <a:picLocks noChangeAspect="1"/>
          </p:cNvPicPr>
          <p:nvPr/>
        </p:nvPicPr>
        <p:blipFill>
          <a:blip r:embed="rId3"/>
          <a:stretch>
            <a:fillRect/>
          </a:stretch>
        </p:blipFill>
        <p:spPr>
          <a:xfrm>
            <a:off x="182466" y="5825809"/>
            <a:ext cx="759018" cy="717866"/>
          </a:xfrm>
          <a:prstGeom prst="rect">
            <a:avLst/>
          </a:prstGeom>
        </p:spPr>
      </p:pic>
    </p:spTree>
    <p:extLst>
      <p:ext uri="{BB962C8B-B14F-4D97-AF65-F5344CB8AC3E}">
        <p14:creationId xmlns:p14="http://schemas.microsoft.com/office/powerpoint/2010/main" val="2661931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C310B-0608-41D7-8B02-904BE8C4AABE}"/>
              </a:ext>
            </a:extLst>
          </p:cNvPr>
          <p:cNvSpPr>
            <a:spLocks noGrp="1"/>
          </p:cNvSpPr>
          <p:nvPr>
            <p:ph type="ctrTitle"/>
          </p:nvPr>
        </p:nvSpPr>
        <p:spPr>
          <a:xfrm>
            <a:off x="990600" y="2133600"/>
            <a:ext cx="7800975" cy="1143000"/>
          </a:xfrm>
        </p:spPr>
        <p:txBody>
          <a:bodyPr/>
          <a:lstStyle/>
          <a:p>
            <a:pPr algn="ctr"/>
            <a:r>
              <a:rPr lang="en-US" sz="4800" dirty="0"/>
              <a:t>Announcements</a:t>
            </a:r>
          </a:p>
        </p:txBody>
      </p:sp>
    </p:spTree>
    <p:extLst>
      <p:ext uri="{BB962C8B-B14F-4D97-AF65-F5344CB8AC3E}">
        <p14:creationId xmlns:p14="http://schemas.microsoft.com/office/powerpoint/2010/main" val="2544759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7AF14-7013-134D-9A80-9DEDF32D7CDF}"/>
              </a:ext>
            </a:extLst>
          </p:cNvPr>
          <p:cNvSpPr>
            <a:spLocks noGrp="1"/>
          </p:cNvSpPr>
          <p:nvPr>
            <p:ph type="title"/>
          </p:nvPr>
        </p:nvSpPr>
        <p:spPr>
          <a:xfrm>
            <a:off x="533400" y="1088669"/>
            <a:ext cx="7886700" cy="1062434"/>
          </a:xfrm>
        </p:spPr>
        <p:txBody>
          <a:bodyPr>
            <a:normAutofit fontScale="90000"/>
          </a:bodyPr>
          <a:lstStyle/>
          <a:p>
            <a:pPr algn="ctr"/>
            <a:r>
              <a:rPr lang="en-US" b="1" dirty="0"/>
              <a:t>Register for the 2022 VTE Consensus Conference</a:t>
            </a:r>
            <a:br>
              <a:rPr lang="en-US" sz="3000" b="1" dirty="0"/>
            </a:br>
            <a:r>
              <a:rPr lang="en-US" sz="2325" b="1" dirty="0"/>
              <a:t>May 4-5 – Chicago, IL</a:t>
            </a:r>
            <a:br>
              <a:rPr lang="en-US" sz="2325" b="1" dirty="0"/>
            </a:br>
            <a:br>
              <a:rPr lang="en-US" dirty="0"/>
            </a:br>
            <a:r>
              <a:rPr lang="en-US" sz="2700" b="1" dirty="0">
                <a:solidFill>
                  <a:srgbClr val="0070C0"/>
                </a:solidFill>
              </a:rPr>
              <a:t>Virtual Attendance Free for Members of CNTR</a:t>
            </a:r>
            <a:br>
              <a:rPr lang="en-US" sz="2700" b="1" dirty="0">
                <a:solidFill>
                  <a:srgbClr val="0070C0"/>
                </a:solidFill>
              </a:rPr>
            </a:br>
            <a:r>
              <a:rPr lang="en-US" sz="2700" b="1" dirty="0">
                <a:solidFill>
                  <a:srgbClr val="0070C0"/>
                </a:solidFill>
              </a:rPr>
              <a:t>Bit.ly/</a:t>
            </a:r>
            <a:r>
              <a:rPr lang="en-US" sz="2700" b="1" dirty="0" err="1">
                <a:solidFill>
                  <a:srgbClr val="0070C0"/>
                </a:solidFill>
              </a:rPr>
              <a:t>VTEConference</a:t>
            </a:r>
            <a:br>
              <a:rPr lang="en-US" sz="2325" b="1" dirty="0">
                <a:solidFill>
                  <a:srgbClr val="0070C0"/>
                </a:solidFill>
              </a:rPr>
            </a:br>
            <a:endParaRPr lang="en-US" sz="2325" b="1" dirty="0">
              <a:solidFill>
                <a:srgbClr val="0070C0"/>
              </a:solidFill>
            </a:endParaRPr>
          </a:p>
        </p:txBody>
      </p:sp>
      <p:pic>
        <p:nvPicPr>
          <p:cNvPr id="6" name="Content Placeholder 5" descr="Logo, company name&#10;&#10;Description automatically generated">
            <a:extLst>
              <a:ext uri="{FF2B5EF4-FFF2-40B4-BE49-F238E27FC236}">
                <a16:creationId xmlns:a16="http://schemas.microsoft.com/office/drawing/2014/main" id="{1AA96B6D-DDE9-574C-9CEC-803358C6304B}"/>
              </a:ext>
            </a:extLst>
          </p:cNvPr>
          <p:cNvPicPr>
            <a:picLocks noGrp="1" noChangeAspect="1"/>
          </p:cNvPicPr>
          <p:nvPr>
            <p:ph sz="half" idx="1"/>
          </p:nvPr>
        </p:nvPicPr>
        <p:blipFill>
          <a:blip r:embed="rId2"/>
          <a:stretch>
            <a:fillRect/>
          </a:stretch>
        </p:blipFill>
        <p:spPr>
          <a:xfrm>
            <a:off x="5643950" y="2466022"/>
            <a:ext cx="2947087" cy="1479485"/>
          </a:xfrm>
        </p:spPr>
      </p:pic>
      <p:pic>
        <p:nvPicPr>
          <p:cNvPr id="8" name="Content Placeholder 7" descr="Qr code&#10;&#10;Description automatically generated">
            <a:extLst>
              <a:ext uri="{FF2B5EF4-FFF2-40B4-BE49-F238E27FC236}">
                <a16:creationId xmlns:a16="http://schemas.microsoft.com/office/drawing/2014/main" id="{666AA10C-CC23-4E49-B8D2-F2A979A0725D}"/>
              </a:ext>
            </a:extLst>
          </p:cNvPr>
          <p:cNvPicPr>
            <a:picLocks noGrp="1" noChangeAspect="1"/>
          </p:cNvPicPr>
          <p:nvPr>
            <p:ph sz="half" idx="2"/>
          </p:nvPr>
        </p:nvPicPr>
        <p:blipFill>
          <a:blip r:embed="rId3"/>
          <a:stretch>
            <a:fillRect/>
          </a:stretch>
        </p:blipFill>
        <p:spPr>
          <a:xfrm>
            <a:off x="6224196" y="3933226"/>
            <a:ext cx="1973741" cy="1973741"/>
          </a:xfrm>
        </p:spPr>
      </p:pic>
      <p:sp>
        <p:nvSpPr>
          <p:cNvPr id="9" name="TextBox 8">
            <a:extLst>
              <a:ext uri="{FF2B5EF4-FFF2-40B4-BE49-F238E27FC236}">
                <a16:creationId xmlns:a16="http://schemas.microsoft.com/office/drawing/2014/main" id="{A48BAA3F-41E9-4544-AB4C-DD3F53E4522E}"/>
              </a:ext>
            </a:extLst>
          </p:cNvPr>
          <p:cNvSpPr txBox="1"/>
          <p:nvPr/>
        </p:nvSpPr>
        <p:spPr>
          <a:xfrm>
            <a:off x="628650" y="2630010"/>
            <a:ext cx="4281617" cy="3139321"/>
          </a:xfrm>
          <a:prstGeom prst="rect">
            <a:avLst/>
          </a:prstGeom>
          <a:noFill/>
        </p:spPr>
        <p:txBody>
          <a:bodyPr wrap="square" rtlCol="0">
            <a:spAutoFit/>
          </a:bodyPr>
          <a:lstStyle/>
          <a:p>
            <a:pPr defTabSz="685800" eaLnBrk="1" fontAlgn="auto" hangingPunct="1">
              <a:spcBef>
                <a:spcPts val="0"/>
              </a:spcBef>
              <a:spcAft>
                <a:spcPts val="0"/>
              </a:spcAft>
            </a:pPr>
            <a:r>
              <a:rPr lang="en-US" sz="1800" dirty="0">
                <a:solidFill>
                  <a:prstClr val="black"/>
                </a:solidFill>
                <a:latin typeface="Calibri" panose="020F0502020204030204"/>
              </a:rPr>
              <a:t>Bringing together a multi-disciplinary group of stakeholders with expertise in injury care and  optimizing VTE prophylaxis in trauma</a:t>
            </a:r>
          </a:p>
          <a:p>
            <a:pPr defTabSz="685800" eaLnBrk="1" fontAlgn="auto" hangingPunct="1">
              <a:spcBef>
                <a:spcPts val="0"/>
              </a:spcBef>
              <a:spcAft>
                <a:spcPts val="0"/>
              </a:spcAft>
            </a:pPr>
            <a:endParaRPr lang="en-US" sz="1800" dirty="0">
              <a:solidFill>
                <a:prstClr val="black"/>
              </a:solidFill>
              <a:latin typeface="Calibri" panose="020F0502020204030204"/>
            </a:endParaRPr>
          </a:p>
          <a:p>
            <a:pPr marL="214313" indent="-214313" defTabSz="685800" eaLnBrk="1" fontAlgn="auto" hangingPunct="1">
              <a:spcBef>
                <a:spcPts val="0"/>
              </a:spcBef>
              <a:spcAft>
                <a:spcPts val="0"/>
              </a:spcAft>
              <a:buFont typeface="Arial" panose="020B0604020202020204" pitchFamily="34" charset="0"/>
              <a:buChar char="•"/>
            </a:pPr>
            <a:r>
              <a:rPr lang="en-US" sz="1800" dirty="0">
                <a:solidFill>
                  <a:prstClr val="black"/>
                </a:solidFill>
                <a:latin typeface="Calibri" panose="020F0502020204030204"/>
              </a:rPr>
              <a:t>Promoting research related to delivering timely VTE prophylaxis</a:t>
            </a:r>
          </a:p>
          <a:p>
            <a:pPr marL="214313" indent="-214313" defTabSz="685800" eaLnBrk="1" fontAlgn="auto" hangingPunct="1">
              <a:spcBef>
                <a:spcPts val="0"/>
              </a:spcBef>
              <a:spcAft>
                <a:spcPts val="0"/>
              </a:spcAft>
              <a:buFont typeface="Arial" panose="020B0604020202020204" pitchFamily="34" charset="0"/>
              <a:buChar char="•"/>
            </a:pPr>
            <a:r>
              <a:rPr lang="en-US" sz="1800" dirty="0">
                <a:solidFill>
                  <a:prstClr val="black"/>
                </a:solidFill>
                <a:latin typeface="Calibri" panose="020F0502020204030204"/>
              </a:rPr>
              <a:t>Supporting education that improves implementation of current guidelines</a:t>
            </a:r>
          </a:p>
          <a:p>
            <a:pPr marL="214313" indent="-214313" defTabSz="685800" eaLnBrk="1" fontAlgn="auto" hangingPunct="1">
              <a:spcBef>
                <a:spcPts val="0"/>
              </a:spcBef>
              <a:spcAft>
                <a:spcPts val="0"/>
              </a:spcAft>
              <a:buFont typeface="Arial" panose="020B0604020202020204" pitchFamily="34" charset="0"/>
              <a:buChar char="•"/>
            </a:pPr>
            <a:r>
              <a:rPr lang="en-US" sz="1800" dirty="0">
                <a:solidFill>
                  <a:prstClr val="black"/>
                </a:solidFill>
                <a:latin typeface="Calibri" panose="020F0502020204030204"/>
              </a:rPr>
              <a:t>Developing research objectives for VTE prophylaxis in trauma</a:t>
            </a:r>
          </a:p>
          <a:p>
            <a:pPr defTabSz="685800" eaLnBrk="1" fontAlgn="auto" hangingPunct="1">
              <a:spcBef>
                <a:spcPts val="0"/>
              </a:spcBef>
              <a:spcAft>
                <a:spcPts val="0"/>
              </a:spcAft>
            </a:pPr>
            <a:endParaRPr lang="en-US" sz="1800" dirty="0">
              <a:solidFill>
                <a:prstClr val="black"/>
              </a:solidFill>
              <a:latin typeface="Calibri" panose="020F0502020204030204"/>
            </a:endParaRPr>
          </a:p>
        </p:txBody>
      </p:sp>
      <p:pic>
        <p:nvPicPr>
          <p:cNvPr id="10" name="Picture 9">
            <a:extLst>
              <a:ext uri="{FF2B5EF4-FFF2-40B4-BE49-F238E27FC236}">
                <a16:creationId xmlns:a16="http://schemas.microsoft.com/office/drawing/2014/main" id="{24ECBA24-99F6-DC43-A16B-9EB90FD9D202}"/>
              </a:ext>
            </a:extLst>
          </p:cNvPr>
          <p:cNvPicPr>
            <a:picLocks noChangeAspect="1"/>
          </p:cNvPicPr>
          <p:nvPr/>
        </p:nvPicPr>
        <p:blipFill>
          <a:blip r:embed="rId4"/>
          <a:stretch>
            <a:fillRect/>
          </a:stretch>
        </p:blipFill>
        <p:spPr>
          <a:xfrm>
            <a:off x="7767295" y="2078137"/>
            <a:ext cx="1114897" cy="551873"/>
          </a:xfrm>
          <a:prstGeom prst="rect">
            <a:avLst/>
          </a:prstGeom>
        </p:spPr>
      </p:pic>
    </p:spTree>
    <p:extLst>
      <p:ext uri="{BB962C8B-B14F-4D97-AF65-F5344CB8AC3E}">
        <p14:creationId xmlns:p14="http://schemas.microsoft.com/office/powerpoint/2010/main" val="670215206"/>
      </p:ext>
    </p:extLst>
  </p:cSld>
  <p:clrMapOvr>
    <a:masterClrMapping/>
  </p:clrMapOvr>
  <mc:AlternateContent xmlns:mc="http://schemas.openxmlformats.org/markup-compatibility/2006" xmlns:p14="http://schemas.microsoft.com/office/powerpoint/2010/main">
    <mc:Choice Requires="p14">
      <p:transition spd="slow" p14:dur="6000" advClick="0" advTm="8000">
        <p14:reveal/>
      </p:transition>
    </mc:Choice>
    <mc:Fallback xmlns="">
      <p:transition spd="slow" advClick="0" advTm="8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7AF14-7013-134D-9A80-9DEDF32D7CDF}"/>
              </a:ext>
            </a:extLst>
          </p:cNvPr>
          <p:cNvSpPr>
            <a:spLocks noGrp="1"/>
          </p:cNvSpPr>
          <p:nvPr>
            <p:ph type="title"/>
          </p:nvPr>
        </p:nvSpPr>
        <p:spPr>
          <a:xfrm>
            <a:off x="628650" y="695220"/>
            <a:ext cx="7886700" cy="1062434"/>
          </a:xfrm>
        </p:spPr>
        <p:txBody>
          <a:bodyPr>
            <a:normAutofit fontScale="90000"/>
          </a:bodyPr>
          <a:lstStyle/>
          <a:p>
            <a:pPr algn="ctr"/>
            <a:r>
              <a:rPr lang="en-US" b="1" dirty="0">
                <a:solidFill>
                  <a:srgbClr val="0070C0"/>
                </a:solidFill>
              </a:rPr>
              <a:t>Apply for Early-Stage Investigator Travel Award</a:t>
            </a:r>
            <a:br>
              <a:rPr lang="en-US" b="1" dirty="0"/>
            </a:br>
            <a:r>
              <a:rPr lang="en-US" b="1" dirty="0"/>
              <a:t>for the 2022 VTE Consensus Conference</a:t>
            </a:r>
            <a:br>
              <a:rPr lang="en-US" b="1" dirty="0"/>
            </a:br>
            <a:r>
              <a:rPr lang="en-US" sz="2325" b="1" dirty="0"/>
              <a:t>May 4-5 – Chicago, IL</a:t>
            </a:r>
            <a:br>
              <a:rPr lang="en-US" sz="2325" b="1" dirty="0">
                <a:solidFill>
                  <a:srgbClr val="0070C0"/>
                </a:solidFill>
              </a:rPr>
            </a:br>
            <a:endParaRPr lang="en-US" sz="2325" b="1" dirty="0">
              <a:solidFill>
                <a:srgbClr val="0070C0"/>
              </a:solidFill>
            </a:endParaRPr>
          </a:p>
        </p:txBody>
      </p:sp>
      <p:pic>
        <p:nvPicPr>
          <p:cNvPr id="6" name="Content Placeholder 5" descr="Logo, company name&#10;&#10;Description automatically generated">
            <a:extLst>
              <a:ext uri="{FF2B5EF4-FFF2-40B4-BE49-F238E27FC236}">
                <a16:creationId xmlns:a16="http://schemas.microsoft.com/office/drawing/2014/main" id="{1AA96B6D-DDE9-574C-9CEC-803358C6304B}"/>
              </a:ext>
            </a:extLst>
          </p:cNvPr>
          <p:cNvPicPr>
            <a:picLocks noGrp="1" noChangeAspect="1"/>
          </p:cNvPicPr>
          <p:nvPr>
            <p:ph sz="half" idx="1"/>
          </p:nvPr>
        </p:nvPicPr>
        <p:blipFill>
          <a:blip r:embed="rId2"/>
          <a:stretch>
            <a:fillRect/>
          </a:stretch>
        </p:blipFill>
        <p:spPr>
          <a:xfrm>
            <a:off x="5643950" y="2466022"/>
            <a:ext cx="2947087" cy="1479485"/>
          </a:xfrm>
        </p:spPr>
      </p:pic>
      <p:sp>
        <p:nvSpPr>
          <p:cNvPr id="9" name="TextBox 8">
            <a:extLst>
              <a:ext uri="{FF2B5EF4-FFF2-40B4-BE49-F238E27FC236}">
                <a16:creationId xmlns:a16="http://schemas.microsoft.com/office/drawing/2014/main" id="{A48BAA3F-41E9-4544-AB4C-DD3F53E4522E}"/>
              </a:ext>
            </a:extLst>
          </p:cNvPr>
          <p:cNvSpPr txBox="1"/>
          <p:nvPr/>
        </p:nvSpPr>
        <p:spPr>
          <a:xfrm>
            <a:off x="628650" y="2630010"/>
            <a:ext cx="4281617" cy="3046988"/>
          </a:xfrm>
          <a:prstGeom prst="rect">
            <a:avLst/>
          </a:prstGeom>
          <a:noFill/>
        </p:spPr>
        <p:txBody>
          <a:bodyPr wrap="square" rtlCol="0">
            <a:spAutoFit/>
          </a:bodyPr>
          <a:lstStyle/>
          <a:p>
            <a:pPr defTabSz="685800" eaLnBrk="1" fontAlgn="auto" hangingPunct="1">
              <a:spcBef>
                <a:spcPts val="0"/>
              </a:spcBef>
              <a:spcAft>
                <a:spcPts val="0"/>
              </a:spcAft>
            </a:pPr>
            <a:endParaRPr lang="en-US" dirty="0">
              <a:solidFill>
                <a:prstClr val="black"/>
              </a:solidFill>
              <a:latin typeface="Calibri" panose="020F0502020204030204"/>
            </a:endParaRPr>
          </a:p>
          <a:p>
            <a:pPr marL="214313" indent="-214313" defTabSz="685800" eaLnBrk="1" fontAlgn="auto" hangingPunct="1">
              <a:spcBef>
                <a:spcPts val="0"/>
              </a:spcBef>
              <a:spcAft>
                <a:spcPts val="0"/>
              </a:spcAft>
              <a:buFont typeface="Arial" panose="020B0604020202020204" pitchFamily="34" charset="0"/>
              <a:buChar char="•"/>
            </a:pPr>
            <a:r>
              <a:rPr lang="en-US" dirty="0">
                <a:solidFill>
                  <a:prstClr val="black"/>
                </a:solidFill>
                <a:latin typeface="Calibri" panose="020F0502020204030204"/>
              </a:rPr>
              <a:t>For early career investigators (within 10 years completion of education/training)</a:t>
            </a:r>
          </a:p>
          <a:p>
            <a:pPr marL="214313" indent="-214313" defTabSz="685800" eaLnBrk="1" fontAlgn="auto" hangingPunct="1">
              <a:spcBef>
                <a:spcPts val="0"/>
              </a:spcBef>
              <a:spcAft>
                <a:spcPts val="0"/>
              </a:spcAft>
              <a:buFont typeface="Arial" panose="020B0604020202020204" pitchFamily="34" charset="0"/>
              <a:buChar char="•"/>
            </a:pPr>
            <a:r>
              <a:rPr lang="en-US" dirty="0">
                <a:solidFill>
                  <a:prstClr val="black"/>
                </a:solidFill>
                <a:latin typeface="Calibri" panose="020F0502020204030204"/>
              </a:rPr>
              <a:t>Up to $1,500 travel costs</a:t>
            </a:r>
          </a:p>
          <a:p>
            <a:pPr marL="214313" indent="-214313" defTabSz="685800" eaLnBrk="1" fontAlgn="auto" hangingPunct="1">
              <a:spcBef>
                <a:spcPts val="0"/>
              </a:spcBef>
              <a:spcAft>
                <a:spcPts val="0"/>
              </a:spcAft>
              <a:buFont typeface="Arial" panose="020B0604020202020204" pitchFamily="34" charset="0"/>
              <a:buChar char="•"/>
            </a:pPr>
            <a:r>
              <a:rPr lang="en-US" dirty="0">
                <a:solidFill>
                  <a:prstClr val="black"/>
                </a:solidFill>
                <a:latin typeface="Calibri" panose="020F0502020204030204"/>
              </a:rPr>
              <a:t>Applications due February 15, 2022</a:t>
            </a:r>
          </a:p>
          <a:p>
            <a:pPr defTabSz="685800" eaLnBrk="1" fontAlgn="auto" hangingPunct="1">
              <a:spcBef>
                <a:spcPts val="0"/>
              </a:spcBef>
              <a:spcAft>
                <a:spcPts val="0"/>
              </a:spcAft>
            </a:pPr>
            <a:endParaRPr lang="en-US" dirty="0">
              <a:solidFill>
                <a:prstClr val="black"/>
              </a:solidFill>
              <a:latin typeface="Calibri" panose="020F0502020204030204"/>
            </a:endParaRPr>
          </a:p>
        </p:txBody>
      </p:sp>
      <p:pic>
        <p:nvPicPr>
          <p:cNvPr id="10" name="Picture 9">
            <a:extLst>
              <a:ext uri="{FF2B5EF4-FFF2-40B4-BE49-F238E27FC236}">
                <a16:creationId xmlns:a16="http://schemas.microsoft.com/office/drawing/2014/main" id="{24ECBA24-99F6-DC43-A16B-9EB90FD9D202}"/>
              </a:ext>
            </a:extLst>
          </p:cNvPr>
          <p:cNvPicPr>
            <a:picLocks noChangeAspect="1"/>
          </p:cNvPicPr>
          <p:nvPr/>
        </p:nvPicPr>
        <p:blipFill>
          <a:blip r:embed="rId3"/>
          <a:stretch>
            <a:fillRect/>
          </a:stretch>
        </p:blipFill>
        <p:spPr>
          <a:xfrm>
            <a:off x="7759412" y="1996144"/>
            <a:ext cx="1114897" cy="551873"/>
          </a:xfrm>
          <a:prstGeom prst="rect">
            <a:avLst/>
          </a:prstGeom>
        </p:spPr>
      </p:pic>
      <p:pic>
        <p:nvPicPr>
          <p:cNvPr id="7" name="Content Placeholder 6" descr="Qr code&#10;&#10;Description automatically generated">
            <a:extLst>
              <a:ext uri="{FF2B5EF4-FFF2-40B4-BE49-F238E27FC236}">
                <a16:creationId xmlns:a16="http://schemas.microsoft.com/office/drawing/2014/main" id="{2344F2FA-3DEF-B643-830A-4C7684D7E7A1}"/>
              </a:ext>
            </a:extLst>
          </p:cNvPr>
          <p:cNvPicPr>
            <a:picLocks noGrp="1" noChangeAspect="1"/>
          </p:cNvPicPr>
          <p:nvPr>
            <p:ph sz="half" idx="2"/>
          </p:nvPr>
        </p:nvPicPr>
        <p:blipFill>
          <a:blip r:embed="rId4"/>
          <a:stretch>
            <a:fillRect/>
          </a:stretch>
        </p:blipFill>
        <p:spPr>
          <a:xfrm>
            <a:off x="6338545" y="4025661"/>
            <a:ext cx="1631564" cy="1631564"/>
          </a:xfrm>
        </p:spPr>
      </p:pic>
      <p:sp>
        <p:nvSpPr>
          <p:cNvPr id="11" name="TextBox 10">
            <a:extLst>
              <a:ext uri="{FF2B5EF4-FFF2-40B4-BE49-F238E27FC236}">
                <a16:creationId xmlns:a16="http://schemas.microsoft.com/office/drawing/2014/main" id="{1E303D5F-F06B-5B4B-9F4C-632E67E19939}"/>
              </a:ext>
            </a:extLst>
          </p:cNvPr>
          <p:cNvSpPr txBox="1"/>
          <p:nvPr/>
        </p:nvSpPr>
        <p:spPr>
          <a:xfrm>
            <a:off x="2632449" y="5362243"/>
            <a:ext cx="4263549" cy="415498"/>
          </a:xfrm>
          <a:prstGeom prst="rect">
            <a:avLst/>
          </a:prstGeom>
          <a:noFill/>
        </p:spPr>
        <p:txBody>
          <a:bodyPr wrap="square" rtlCol="0">
            <a:spAutoFit/>
          </a:bodyPr>
          <a:lstStyle/>
          <a:p>
            <a:pPr defTabSz="685800" eaLnBrk="1" fontAlgn="auto" hangingPunct="1">
              <a:spcBef>
                <a:spcPts val="0"/>
              </a:spcBef>
              <a:spcAft>
                <a:spcPts val="450"/>
              </a:spcAft>
            </a:pPr>
            <a:r>
              <a:rPr lang="en-US" sz="2100" dirty="0">
                <a:solidFill>
                  <a:prstClr val="black"/>
                </a:solidFill>
                <a:latin typeface="Calibri" panose="020F0502020204030204"/>
              </a:rPr>
              <a:t>Grab this QR Code to apply</a:t>
            </a:r>
          </a:p>
        </p:txBody>
      </p:sp>
      <p:cxnSp>
        <p:nvCxnSpPr>
          <p:cNvPr id="12" name="Straight Arrow Connector 11">
            <a:extLst>
              <a:ext uri="{FF2B5EF4-FFF2-40B4-BE49-F238E27FC236}">
                <a16:creationId xmlns:a16="http://schemas.microsoft.com/office/drawing/2014/main" id="{776214C8-1810-3B4A-A93C-827CA7D5F1BC}"/>
              </a:ext>
            </a:extLst>
          </p:cNvPr>
          <p:cNvCxnSpPr>
            <a:cxnSpLocks/>
          </p:cNvCxnSpPr>
          <p:nvPr/>
        </p:nvCxnSpPr>
        <p:spPr>
          <a:xfrm flipV="1">
            <a:off x="5711571" y="5369817"/>
            <a:ext cx="556029" cy="238691"/>
          </a:xfrm>
          <a:prstGeom prst="straightConnector1">
            <a:avLst/>
          </a:prstGeom>
          <a:ln w="152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3528289"/>
      </p:ext>
    </p:extLst>
  </p:cSld>
  <p:clrMapOvr>
    <a:masterClrMapping/>
  </p:clrMapOvr>
  <mc:AlternateContent xmlns:mc="http://schemas.openxmlformats.org/markup-compatibility/2006" xmlns:p14="http://schemas.microsoft.com/office/powerpoint/2010/main">
    <mc:Choice Requires="p14">
      <p:transition spd="slow" p14:dur="6000" advClick="0" advTm="8000">
        <p14:reveal/>
      </p:transition>
    </mc:Choice>
    <mc:Fallback xmlns="">
      <p:transition spd="slow" advClick="0" advTm="8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749F0-5887-684B-87E5-F7D7F69EAF1A}"/>
              </a:ext>
            </a:extLst>
          </p:cNvPr>
          <p:cNvSpPr>
            <a:spLocks noGrp="1"/>
          </p:cNvSpPr>
          <p:nvPr>
            <p:ph type="title"/>
          </p:nvPr>
        </p:nvSpPr>
        <p:spPr/>
        <p:txBody>
          <a:bodyPr>
            <a:noAutofit/>
          </a:bodyPr>
          <a:lstStyle/>
          <a:p>
            <a:pPr algn="ctr"/>
            <a:r>
              <a:rPr lang="en-US" sz="3600" dirty="0"/>
              <a:t>February 2022 Meeting</a:t>
            </a:r>
            <a:endParaRPr lang="en-US" dirty="0"/>
          </a:p>
        </p:txBody>
      </p:sp>
      <p:sp>
        <p:nvSpPr>
          <p:cNvPr id="3" name="Content Placeholder 2">
            <a:extLst>
              <a:ext uri="{FF2B5EF4-FFF2-40B4-BE49-F238E27FC236}">
                <a16:creationId xmlns:a16="http://schemas.microsoft.com/office/drawing/2014/main" id="{2ECAA2FF-F5E6-574E-81F9-5CB1B2E218EE}"/>
              </a:ext>
            </a:extLst>
          </p:cNvPr>
          <p:cNvSpPr>
            <a:spLocks noGrp="1"/>
          </p:cNvSpPr>
          <p:nvPr>
            <p:ph idx="1"/>
          </p:nvPr>
        </p:nvSpPr>
        <p:spPr>
          <a:xfrm>
            <a:off x="628650" y="2020206"/>
            <a:ext cx="7886700" cy="3263504"/>
          </a:xfrm>
        </p:spPr>
        <p:txBody>
          <a:bodyPr/>
          <a:lstStyle/>
          <a:p>
            <a:pPr marL="0" indent="0" algn="ctr">
              <a:buNone/>
            </a:pPr>
            <a:r>
              <a:rPr lang="en-US" dirty="0"/>
              <a:t>Move meeting to </a:t>
            </a:r>
          </a:p>
          <a:p>
            <a:pPr marL="0" indent="0" algn="ctr">
              <a:buNone/>
            </a:pPr>
            <a:r>
              <a:rPr lang="en-US" dirty="0"/>
              <a:t>February 28, 2022</a:t>
            </a:r>
            <a:endParaRPr lang="en-US" sz="2800" dirty="0"/>
          </a:p>
        </p:txBody>
      </p:sp>
      <p:pic>
        <p:nvPicPr>
          <p:cNvPr id="4" name="Picture 3">
            <a:extLst>
              <a:ext uri="{FF2B5EF4-FFF2-40B4-BE49-F238E27FC236}">
                <a16:creationId xmlns:a16="http://schemas.microsoft.com/office/drawing/2014/main" id="{BA975EDD-CA8B-4F68-91A7-AF61A016256F}"/>
              </a:ext>
            </a:extLst>
          </p:cNvPr>
          <p:cNvPicPr>
            <a:picLocks noChangeAspect="1"/>
          </p:cNvPicPr>
          <p:nvPr/>
        </p:nvPicPr>
        <p:blipFill>
          <a:blip r:embed="rId3"/>
          <a:stretch>
            <a:fillRect/>
          </a:stretch>
        </p:blipFill>
        <p:spPr>
          <a:xfrm>
            <a:off x="182466" y="5825809"/>
            <a:ext cx="759018" cy="717866"/>
          </a:xfrm>
          <a:prstGeom prst="rect">
            <a:avLst/>
          </a:prstGeom>
        </p:spPr>
      </p:pic>
    </p:spTree>
    <p:extLst>
      <p:ext uri="{BB962C8B-B14F-4D97-AF65-F5344CB8AC3E}">
        <p14:creationId xmlns:p14="http://schemas.microsoft.com/office/powerpoint/2010/main" val="1047068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cake, table, keyboard&#10;&#10;Description automatically generated">
            <a:extLst>
              <a:ext uri="{FF2B5EF4-FFF2-40B4-BE49-F238E27FC236}">
                <a16:creationId xmlns:a16="http://schemas.microsoft.com/office/drawing/2014/main" id="{27799C50-060C-4881-979F-60F631FA880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9601" y="1981200"/>
            <a:ext cx="8091838" cy="3862243"/>
          </a:xfrm>
          <a:prstGeom prst="rect">
            <a:avLst/>
          </a:prstGeom>
        </p:spPr>
      </p:pic>
    </p:spTree>
    <p:extLst>
      <p:ext uri="{BB962C8B-B14F-4D97-AF65-F5344CB8AC3E}">
        <p14:creationId xmlns:p14="http://schemas.microsoft.com/office/powerpoint/2010/main" val="2995641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04" name="Rectangle 4"/>
          <p:cNvSpPr>
            <a:spLocks noGrp="1" noChangeArrowheads="1"/>
          </p:cNvSpPr>
          <p:nvPr>
            <p:ph type="title"/>
          </p:nvPr>
        </p:nvSpPr>
        <p:spPr/>
        <p:txBody>
          <a:bodyPr/>
          <a:lstStyle/>
          <a:p>
            <a:r>
              <a:rPr lang="en-US" dirty="0"/>
              <a:t>Participating Sites</a:t>
            </a:r>
          </a:p>
        </p:txBody>
      </p:sp>
      <p:graphicFrame>
        <p:nvGraphicFramePr>
          <p:cNvPr id="2" name="Table 1">
            <a:extLst>
              <a:ext uri="{FF2B5EF4-FFF2-40B4-BE49-F238E27FC236}">
                <a16:creationId xmlns:a16="http://schemas.microsoft.com/office/drawing/2014/main" id="{771778BD-85FB-4CA4-8470-C8704FF3724A}"/>
              </a:ext>
            </a:extLst>
          </p:cNvPr>
          <p:cNvGraphicFramePr>
            <a:graphicFrameLocks noGrp="1"/>
          </p:cNvGraphicFramePr>
          <p:nvPr>
            <p:extLst>
              <p:ext uri="{D42A27DB-BD31-4B8C-83A1-F6EECF244321}">
                <p14:modId xmlns:p14="http://schemas.microsoft.com/office/powerpoint/2010/main" val="2944772723"/>
              </p:ext>
            </p:extLst>
          </p:nvPr>
        </p:nvGraphicFramePr>
        <p:xfrm>
          <a:off x="685800" y="1905000"/>
          <a:ext cx="7007225" cy="4038602"/>
        </p:xfrm>
        <a:graphic>
          <a:graphicData uri="http://schemas.openxmlformats.org/drawingml/2006/table">
            <a:tbl>
              <a:tblPr>
                <a:tableStyleId>{5C22544A-7EE6-4342-B048-85BDC9FD1C3A}</a:tableStyleId>
              </a:tblPr>
              <a:tblGrid>
                <a:gridCol w="7007225">
                  <a:extLst>
                    <a:ext uri="{9D8B030D-6E8A-4147-A177-3AD203B41FA5}">
                      <a16:colId xmlns:a16="http://schemas.microsoft.com/office/drawing/2014/main" val="424031088"/>
                    </a:ext>
                  </a:extLst>
                </a:gridCol>
              </a:tblGrid>
              <a:tr h="459286">
                <a:tc>
                  <a:txBody>
                    <a:bodyPr/>
                    <a:lstStyle/>
                    <a:p>
                      <a:pPr algn="l" fontAlgn="b"/>
                      <a:r>
                        <a:rPr lang="en-US" sz="2400" u="none" strike="noStrike" dirty="0">
                          <a:effectLst/>
                        </a:rPr>
                        <a:t>Participating Trauma Centers</a:t>
                      </a:r>
                      <a:endParaRPr lang="en-US" sz="2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83985779"/>
                  </a:ext>
                </a:extLst>
              </a:tr>
              <a:tr h="359981">
                <a:tc>
                  <a:txBody>
                    <a:bodyPr/>
                    <a:lstStyle/>
                    <a:p>
                      <a:pPr marL="342900" indent="-342900" algn="l" fontAlgn="b">
                        <a:buFont typeface="+mj-lt"/>
                        <a:buAutoNum type="arabicPeriod"/>
                      </a:pPr>
                      <a:r>
                        <a:rPr lang="en-US" sz="1400" u="none" strike="noStrike" dirty="0">
                          <a:effectLst/>
                        </a:rPr>
                        <a:t>University of Maryland</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8898787"/>
                  </a:ext>
                </a:extLst>
              </a:tr>
              <a:tr h="359981">
                <a:tc>
                  <a:txBody>
                    <a:bodyPr/>
                    <a:lstStyle/>
                    <a:p>
                      <a:pPr marL="0" indent="0" algn="l" fontAlgn="b">
                        <a:buFont typeface="+mj-lt"/>
                        <a:buNone/>
                      </a:pPr>
                      <a:r>
                        <a:rPr lang="en-US" sz="1400" u="none" strike="noStrike" dirty="0">
                          <a:effectLst/>
                        </a:rPr>
                        <a:t>2.    Oregon Health &amp; Science University</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06472453"/>
                  </a:ext>
                </a:extLst>
              </a:tr>
              <a:tr h="359981">
                <a:tc>
                  <a:txBody>
                    <a:bodyPr/>
                    <a:lstStyle/>
                    <a:p>
                      <a:pPr marL="0" indent="0" algn="l" fontAlgn="b">
                        <a:buFont typeface="+mj-lt"/>
                        <a:buNone/>
                      </a:pPr>
                      <a:r>
                        <a:rPr lang="en-US" sz="1400" u="none" strike="noStrike" dirty="0">
                          <a:effectLst/>
                        </a:rPr>
                        <a:t>3.    Medical College of Wisconsin</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29167573"/>
                  </a:ext>
                </a:extLst>
              </a:tr>
              <a:tr h="359981">
                <a:tc>
                  <a:txBody>
                    <a:bodyPr/>
                    <a:lstStyle/>
                    <a:p>
                      <a:pPr marL="0" indent="0" algn="l" fontAlgn="b">
                        <a:buFont typeface="+mj-lt"/>
                        <a:buNone/>
                      </a:pPr>
                      <a:r>
                        <a:rPr lang="en-US" sz="1400" u="none" strike="noStrike" dirty="0">
                          <a:effectLst/>
                        </a:rPr>
                        <a:t>4.    Stanford University</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1081676"/>
                  </a:ext>
                </a:extLst>
              </a:tr>
              <a:tr h="359981">
                <a:tc>
                  <a:txBody>
                    <a:bodyPr/>
                    <a:lstStyle/>
                    <a:p>
                      <a:pPr marL="0" indent="0" algn="l" fontAlgn="b">
                        <a:buFont typeface="+mj-lt"/>
                        <a:buNone/>
                      </a:pPr>
                      <a:r>
                        <a:rPr lang="en-US" sz="1400" u="none" strike="noStrike" dirty="0">
                          <a:effectLst/>
                        </a:rPr>
                        <a:t>5.    UC San Diego </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546284230"/>
                  </a:ext>
                </a:extLst>
              </a:tr>
              <a:tr h="339487">
                <a:tc>
                  <a:txBody>
                    <a:bodyPr/>
                    <a:lstStyle/>
                    <a:p>
                      <a:pPr marL="0" indent="0" algn="l" fontAlgn="b">
                        <a:buFont typeface="+mj-lt"/>
                        <a:buNone/>
                      </a:pPr>
                      <a:r>
                        <a:rPr lang="en-US" sz="1400" u="none" strike="noStrike" dirty="0">
                          <a:effectLst/>
                        </a:rPr>
                        <a:t>6.    University of California San Francisco</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46871759"/>
                  </a:ext>
                </a:extLst>
              </a:tr>
              <a:tr h="359981">
                <a:tc>
                  <a:txBody>
                    <a:bodyPr/>
                    <a:lstStyle/>
                    <a:p>
                      <a:pPr marL="0" indent="0" algn="l" fontAlgn="b">
                        <a:buFont typeface="+mj-lt"/>
                        <a:buNone/>
                      </a:pPr>
                      <a:r>
                        <a:rPr lang="en-US" sz="1400" u="none" strike="noStrike" dirty="0">
                          <a:effectLst/>
                        </a:rPr>
                        <a:t>7.    University of Utah </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51336206"/>
                  </a:ext>
                </a:extLst>
              </a:tr>
              <a:tr h="359981">
                <a:tc>
                  <a:txBody>
                    <a:bodyPr/>
                    <a:lstStyle/>
                    <a:p>
                      <a:pPr marL="0" indent="0" algn="l" fontAlgn="b">
                        <a:buFont typeface="+mj-lt"/>
                        <a:buNone/>
                      </a:pPr>
                      <a:r>
                        <a:rPr lang="en-US" sz="1400" u="none" strike="noStrike" dirty="0">
                          <a:effectLst/>
                        </a:rPr>
                        <a:t>8.    Medical University of South Carolina </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58810094"/>
                  </a:ext>
                </a:extLst>
              </a:tr>
              <a:tr h="359981">
                <a:tc>
                  <a:txBody>
                    <a:bodyPr/>
                    <a:lstStyle/>
                    <a:p>
                      <a:pPr marL="0" indent="0" algn="l" fontAlgn="b">
                        <a:buFont typeface="+mj-lt"/>
                        <a:buNone/>
                      </a:pPr>
                      <a:r>
                        <a:rPr lang="en-US" sz="1400" u="none" strike="noStrike" dirty="0">
                          <a:effectLst/>
                        </a:rPr>
                        <a:t>9.    Penn Medicine- Lancaster General Hospital</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73086172"/>
                  </a:ext>
                </a:extLst>
              </a:tr>
              <a:tr h="359981">
                <a:tc>
                  <a:txBody>
                    <a:bodyPr/>
                    <a:lstStyle/>
                    <a:p>
                      <a:pPr marL="0" indent="0" algn="l" fontAlgn="b">
                        <a:buFont typeface="+mj-lt"/>
                        <a:buNone/>
                      </a:pPr>
                      <a:r>
                        <a:rPr lang="en-US" sz="1400" b="0" i="0" u="none" strike="noStrike" dirty="0">
                          <a:solidFill>
                            <a:srgbClr val="000000"/>
                          </a:solidFill>
                          <a:effectLst/>
                          <a:latin typeface="Arial" panose="020B0604020202020204" pitchFamily="34" charset="0"/>
                          <a:cs typeface="Arial" panose="020B0604020202020204" pitchFamily="34" charset="0"/>
                        </a:rPr>
                        <a:t>10.   Christiana</a:t>
                      </a:r>
                    </a:p>
                  </a:txBody>
                  <a:tcPr marL="6350" marR="6350" marT="6350" marB="0" anchor="b"/>
                </a:tc>
                <a:extLst>
                  <a:ext uri="{0D108BD9-81ED-4DB2-BD59-A6C34878D82A}">
                    <a16:rowId xmlns:a16="http://schemas.microsoft.com/office/drawing/2014/main" val="979908730"/>
                  </a:ext>
                </a:extLst>
              </a:tr>
            </a:tbl>
          </a:graphicData>
        </a:graphic>
      </p:graphicFrame>
      <p:pic>
        <p:nvPicPr>
          <p:cNvPr id="4" name="Picture 3">
            <a:extLst>
              <a:ext uri="{FF2B5EF4-FFF2-40B4-BE49-F238E27FC236}">
                <a16:creationId xmlns:a16="http://schemas.microsoft.com/office/drawing/2014/main" id="{CE7694C2-88C4-4C01-A7AF-40D3DDD2C16B}"/>
              </a:ext>
            </a:extLst>
          </p:cNvPr>
          <p:cNvPicPr>
            <a:picLocks noChangeAspect="1"/>
          </p:cNvPicPr>
          <p:nvPr/>
        </p:nvPicPr>
        <p:blipFill>
          <a:blip r:embed="rId3"/>
          <a:stretch>
            <a:fillRect/>
          </a:stretch>
        </p:blipFill>
        <p:spPr>
          <a:xfrm>
            <a:off x="182466" y="6018499"/>
            <a:ext cx="627159" cy="593156"/>
          </a:xfrm>
          <a:prstGeom prst="rect">
            <a:avLst/>
          </a:prstGeom>
        </p:spPr>
      </p:pic>
    </p:spTree>
    <p:extLst>
      <p:ext uri="{BB962C8B-B14F-4D97-AF65-F5344CB8AC3E}">
        <p14:creationId xmlns:p14="http://schemas.microsoft.com/office/powerpoint/2010/main" val="2573282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C310B-0608-41D7-8B02-904BE8C4AABE}"/>
              </a:ext>
            </a:extLst>
          </p:cNvPr>
          <p:cNvSpPr>
            <a:spLocks noGrp="1"/>
          </p:cNvSpPr>
          <p:nvPr>
            <p:ph type="ctrTitle"/>
          </p:nvPr>
        </p:nvSpPr>
        <p:spPr>
          <a:xfrm>
            <a:off x="671512" y="2209800"/>
            <a:ext cx="7800975" cy="1143000"/>
          </a:xfrm>
        </p:spPr>
        <p:txBody>
          <a:bodyPr/>
          <a:lstStyle/>
          <a:p>
            <a:pPr algn="ctr"/>
            <a:r>
              <a:rPr lang="en-US" sz="4800" dirty="0"/>
              <a:t>Milestones</a:t>
            </a:r>
          </a:p>
        </p:txBody>
      </p:sp>
    </p:spTree>
    <p:extLst>
      <p:ext uri="{BB962C8B-B14F-4D97-AF65-F5344CB8AC3E}">
        <p14:creationId xmlns:p14="http://schemas.microsoft.com/office/powerpoint/2010/main" val="1182405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809625" y="533400"/>
            <a:ext cx="7772400" cy="1143000"/>
          </a:xfrm>
        </p:spPr>
        <p:txBody>
          <a:bodyPr rtlCol="0">
            <a:normAutofit/>
          </a:bodyPr>
          <a:lstStyle/>
          <a:p>
            <a:pPr eaLnBrk="1" fontAlgn="auto" hangingPunct="1">
              <a:spcAft>
                <a:spcPts val="0"/>
              </a:spcAft>
              <a:defRPr/>
            </a:pPr>
            <a:r>
              <a:rPr lang="en-US" sz="4000" dirty="0"/>
              <a:t>Contracting, IRB, DUA</a:t>
            </a:r>
            <a:endParaRPr lang="en-US" sz="2800" dirty="0"/>
          </a:p>
        </p:txBody>
      </p:sp>
      <p:graphicFrame>
        <p:nvGraphicFramePr>
          <p:cNvPr id="3" name="Table 2">
            <a:extLst>
              <a:ext uri="{FF2B5EF4-FFF2-40B4-BE49-F238E27FC236}">
                <a16:creationId xmlns:a16="http://schemas.microsoft.com/office/drawing/2014/main" id="{160A6A3D-1CEF-43CF-BDA2-D9EA2F56CFEC}"/>
              </a:ext>
            </a:extLst>
          </p:cNvPr>
          <p:cNvGraphicFramePr>
            <a:graphicFrameLocks noGrp="1"/>
          </p:cNvGraphicFramePr>
          <p:nvPr/>
        </p:nvGraphicFramePr>
        <p:xfrm>
          <a:off x="381000" y="2133600"/>
          <a:ext cx="8458200" cy="3905251"/>
        </p:xfrm>
        <a:graphic>
          <a:graphicData uri="http://schemas.openxmlformats.org/drawingml/2006/table">
            <a:tbl>
              <a:tblPr/>
              <a:tblGrid>
                <a:gridCol w="2907967">
                  <a:extLst>
                    <a:ext uri="{9D8B030D-6E8A-4147-A177-3AD203B41FA5}">
                      <a16:colId xmlns:a16="http://schemas.microsoft.com/office/drawing/2014/main" val="2485628844"/>
                    </a:ext>
                  </a:extLst>
                </a:gridCol>
                <a:gridCol w="1564693">
                  <a:extLst>
                    <a:ext uri="{9D8B030D-6E8A-4147-A177-3AD203B41FA5}">
                      <a16:colId xmlns:a16="http://schemas.microsoft.com/office/drawing/2014/main" val="4082123578"/>
                    </a:ext>
                  </a:extLst>
                </a:gridCol>
                <a:gridCol w="2037054">
                  <a:extLst>
                    <a:ext uri="{9D8B030D-6E8A-4147-A177-3AD203B41FA5}">
                      <a16:colId xmlns:a16="http://schemas.microsoft.com/office/drawing/2014/main" val="1628463246"/>
                    </a:ext>
                  </a:extLst>
                </a:gridCol>
                <a:gridCol w="1948486">
                  <a:extLst>
                    <a:ext uri="{9D8B030D-6E8A-4147-A177-3AD203B41FA5}">
                      <a16:colId xmlns:a16="http://schemas.microsoft.com/office/drawing/2014/main" val="1552684069"/>
                    </a:ext>
                  </a:extLst>
                </a:gridCol>
              </a:tblGrid>
              <a:tr h="295276">
                <a:tc>
                  <a:txBody>
                    <a:bodyPr/>
                    <a:lstStyle/>
                    <a:p>
                      <a:pPr algn="ctr" fontAlgn="b"/>
                      <a:r>
                        <a:rPr lang="en-US" sz="1600" b="1" i="0" u="none" strike="noStrike" dirty="0">
                          <a:solidFill>
                            <a:srgbClr val="000000"/>
                          </a:solidFill>
                          <a:effectLst/>
                          <a:latin typeface="Calibri" panose="020F0502020204030204" pitchFamily="34" charset="0"/>
                        </a:rPr>
                        <a:t>Site Name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Contract Status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IRB Status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DUA Status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6505447"/>
                  </a:ext>
                </a:extLst>
              </a:tr>
              <a:tr h="276225">
                <a:tc>
                  <a:txBody>
                    <a:bodyPr/>
                    <a:lstStyle/>
                    <a:p>
                      <a:pPr algn="l" fontAlgn="b"/>
                      <a:r>
                        <a:rPr lang="en-US" sz="1400" b="1" i="0" u="none" strike="noStrike" dirty="0">
                          <a:solidFill>
                            <a:srgbClr val="000000"/>
                          </a:solidFill>
                          <a:effectLst/>
                          <a:latin typeface="Calibri" panose="020F0502020204030204" pitchFamily="34" charset="0"/>
                        </a:rPr>
                        <a:t>UC San Diego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Executed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Approved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Complete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8868361"/>
                  </a:ext>
                </a:extLst>
              </a:tr>
              <a:tr h="571499">
                <a:tc>
                  <a:txBody>
                    <a:bodyPr/>
                    <a:lstStyle/>
                    <a:p>
                      <a:pPr algn="l" fontAlgn="b"/>
                      <a:r>
                        <a:rPr lang="en-US" sz="1400" b="1" i="0" u="none" strike="noStrike" dirty="0">
                          <a:solidFill>
                            <a:srgbClr val="000000"/>
                          </a:solidFill>
                          <a:effectLst/>
                          <a:latin typeface="Calibri" panose="020F0502020204030204" pitchFamily="34" charset="0"/>
                        </a:rPr>
                        <a:t>Lancaster General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Executed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Approved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Complete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5271619"/>
                  </a:ext>
                </a:extLst>
              </a:tr>
              <a:tr h="276225">
                <a:tc>
                  <a:txBody>
                    <a:bodyPr/>
                    <a:lstStyle/>
                    <a:p>
                      <a:pPr algn="l" fontAlgn="b"/>
                      <a:r>
                        <a:rPr lang="en-US" sz="1400" b="1" i="0" u="none" strike="noStrike" dirty="0">
                          <a:solidFill>
                            <a:srgbClr val="000000"/>
                          </a:solidFill>
                          <a:effectLst/>
                          <a:latin typeface="Calibri" panose="020F0502020204030204" pitchFamily="34" charset="0"/>
                        </a:rPr>
                        <a:t>University of Maryland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Executed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Approved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Calibri" panose="020F0502020204030204" pitchFamily="34" charset="0"/>
                        </a:rPr>
                        <a:t>Complete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5795297"/>
                  </a:ext>
                </a:extLst>
              </a:tr>
              <a:tr h="552451">
                <a:tc>
                  <a:txBody>
                    <a:bodyPr/>
                    <a:lstStyle/>
                    <a:p>
                      <a:pPr algn="l" fontAlgn="b"/>
                      <a:r>
                        <a:rPr lang="en-US" sz="1400" b="1" i="0" u="none" strike="noStrike" dirty="0">
                          <a:solidFill>
                            <a:srgbClr val="000000"/>
                          </a:solidFill>
                          <a:effectLst/>
                          <a:latin typeface="Calibri" panose="020F0502020204030204" pitchFamily="34" charset="0"/>
                        </a:rPr>
                        <a:t>University of California San Francisco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Executed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Approved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Complete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7065709"/>
                  </a:ext>
                </a:extLst>
              </a:tr>
              <a:tr h="276225">
                <a:tc>
                  <a:txBody>
                    <a:bodyPr/>
                    <a:lstStyle/>
                    <a:p>
                      <a:pPr algn="l" fontAlgn="b"/>
                      <a:r>
                        <a:rPr lang="en-US" sz="1400" b="1" i="0" u="none" strike="noStrike" dirty="0">
                          <a:solidFill>
                            <a:srgbClr val="000000"/>
                          </a:solidFill>
                          <a:effectLst/>
                          <a:latin typeface="Calibri" panose="020F0502020204030204" pitchFamily="34" charset="0"/>
                        </a:rPr>
                        <a:t>Medical College of Wisconsin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Executed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Calibri" panose="020F0502020204030204" pitchFamily="34" charset="0"/>
                        </a:rPr>
                        <a:t>Approved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Calibri" panose="020F0502020204030204" pitchFamily="34" charset="0"/>
                        </a:rPr>
                        <a:t>Complete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8262605"/>
                  </a:ext>
                </a:extLst>
              </a:tr>
              <a:tr h="276225">
                <a:tc>
                  <a:txBody>
                    <a:bodyPr/>
                    <a:lstStyle/>
                    <a:p>
                      <a:pPr algn="l" fontAlgn="b"/>
                      <a:r>
                        <a:rPr lang="en-US" sz="1400" b="1" i="0" u="none" strike="noStrike" dirty="0">
                          <a:solidFill>
                            <a:srgbClr val="000000"/>
                          </a:solidFill>
                          <a:effectLst/>
                          <a:latin typeface="Calibri" panose="020F0502020204030204" pitchFamily="34" charset="0"/>
                        </a:rPr>
                        <a:t>Stanford University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Executed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Approved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Complete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0444653"/>
                  </a:ext>
                </a:extLst>
              </a:tr>
              <a:tr h="276225">
                <a:tc>
                  <a:txBody>
                    <a:bodyPr/>
                    <a:lstStyle/>
                    <a:p>
                      <a:pPr algn="l" fontAlgn="b"/>
                      <a:r>
                        <a:rPr lang="en-US" sz="1400" b="1" i="0" u="none" strike="noStrike" dirty="0">
                          <a:solidFill>
                            <a:srgbClr val="000000"/>
                          </a:solidFill>
                          <a:effectLst/>
                          <a:latin typeface="Calibri" panose="020F0502020204030204" pitchFamily="34" charset="0"/>
                        </a:rPr>
                        <a:t>University of Utah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Executed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Approved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FF0000"/>
                          </a:solidFill>
                          <a:effectLst/>
                          <a:latin typeface="Calibri" panose="020F0502020204030204" pitchFamily="34" charset="0"/>
                        </a:rPr>
                        <a:t>In Progress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319963"/>
                  </a:ext>
                </a:extLst>
              </a:tr>
              <a:tr h="276225">
                <a:tc>
                  <a:txBody>
                    <a:bodyPr/>
                    <a:lstStyle/>
                    <a:p>
                      <a:pPr algn="l" fontAlgn="b"/>
                      <a:r>
                        <a:rPr lang="en-US" sz="1400" b="1" i="0" u="none" strike="noStrike" dirty="0">
                          <a:solidFill>
                            <a:srgbClr val="000000"/>
                          </a:solidFill>
                          <a:effectLst/>
                          <a:latin typeface="Calibri" panose="020F0502020204030204" pitchFamily="34" charset="0"/>
                        </a:rPr>
                        <a:t>Medical University of South Carolina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Executed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Approved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Complete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736635"/>
                  </a:ext>
                </a:extLst>
              </a:tr>
              <a:tr h="276225">
                <a:tc>
                  <a:txBody>
                    <a:bodyPr/>
                    <a:lstStyle/>
                    <a:p>
                      <a:pPr algn="l" fontAlgn="b"/>
                      <a:r>
                        <a:rPr lang="en-US" sz="1400" b="1" i="0" u="none" strike="noStrike" dirty="0">
                          <a:solidFill>
                            <a:srgbClr val="000000"/>
                          </a:solidFill>
                          <a:effectLst/>
                          <a:latin typeface="Calibri" panose="020F0502020204030204" pitchFamily="34" charset="0"/>
                        </a:rPr>
                        <a:t>Oregon Health &amp; Science University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Executed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Calibri" panose="020F0502020204030204" pitchFamily="34" charset="0"/>
                        </a:rPr>
                        <a:t>Approved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Calibri" panose="020F0502020204030204" pitchFamily="34" charset="0"/>
                        </a:rPr>
                        <a:t>Complete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0487742"/>
                  </a:ext>
                </a:extLst>
              </a:tr>
              <a:tr h="276225">
                <a:tc>
                  <a:txBody>
                    <a:bodyPr/>
                    <a:lstStyle/>
                    <a:p>
                      <a:pPr algn="l" fontAlgn="b"/>
                      <a:r>
                        <a:rPr lang="en-US" sz="1400" b="1" i="0" u="none" strike="noStrike" dirty="0">
                          <a:solidFill>
                            <a:srgbClr val="000000"/>
                          </a:solidFill>
                          <a:effectLst/>
                          <a:latin typeface="Calibri" panose="020F0502020204030204" pitchFamily="34" charset="0"/>
                        </a:rPr>
                        <a:t>Christiana Hospital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Calibri" panose="020F0502020204030204" pitchFamily="34" charset="0"/>
                        </a:rPr>
                        <a:t>Executed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Approved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Calibri" panose="020F0502020204030204" pitchFamily="34" charset="0"/>
                        </a:rPr>
                        <a:t>Complete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812836"/>
                  </a:ext>
                </a:extLst>
              </a:tr>
              <a:tr h="276225">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14635143"/>
                  </a:ext>
                </a:extLst>
              </a:tr>
            </a:tbl>
          </a:graphicData>
        </a:graphic>
      </p:graphicFrame>
      <p:pic>
        <p:nvPicPr>
          <p:cNvPr id="4" name="Picture 3">
            <a:extLst>
              <a:ext uri="{FF2B5EF4-FFF2-40B4-BE49-F238E27FC236}">
                <a16:creationId xmlns:a16="http://schemas.microsoft.com/office/drawing/2014/main" id="{6E7C0A7E-082D-4234-A142-391F70879F83}"/>
              </a:ext>
            </a:extLst>
          </p:cNvPr>
          <p:cNvPicPr>
            <a:picLocks noChangeAspect="1"/>
          </p:cNvPicPr>
          <p:nvPr/>
        </p:nvPicPr>
        <p:blipFill>
          <a:blip r:embed="rId3"/>
          <a:stretch>
            <a:fillRect/>
          </a:stretch>
        </p:blipFill>
        <p:spPr>
          <a:xfrm>
            <a:off x="182466" y="5825809"/>
            <a:ext cx="759018" cy="717866"/>
          </a:xfrm>
          <a:prstGeom prst="rect">
            <a:avLst/>
          </a:prstGeom>
        </p:spPr>
      </p:pic>
    </p:spTree>
    <p:extLst>
      <p:ext uri="{BB962C8B-B14F-4D97-AF65-F5344CB8AC3E}">
        <p14:creationId xmlns:p14="http://schemas.microsoft.com/office/powerpoint/2010/main" val="2803411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C310B-0608-41D7-8B02-904BE8C4AABE}"/>
              </a:ext>
            </a:extLst>
          </p:cNvPr>
          <p:cNvSpPr>
            <a:spLocks noGrp="1"/>
          </p:cNvSpPr>
          <p:nvPr>
            <p:ph type="ctrTitle"/>
          </p:nvPr>
        </p:nvSpPr>
        <p:spPr>
          <a:xfrm>
            <a:off x="990600" y="2133600"/>
            <a:ext cx="7800975" cy="1143000"/>
          </a:xfrm>
        </p:spPr>
        <p:txBody>
          <a:bodyPr/>
          <a:lstStyle/>
          <a:p>
            <a:pPr algn="ctr"/>
            <a:r>
              <a:rPr lang="en-US" dirty="0"/>
              <a:t>Progress Update: Medication List, Data Submission</a:t>
            </a:r>
          </a:p>
        </p:txBody>
      </p:sp>
    </p:spTree>
    <p:extLst>
      <p:ext uri="{BB962C8B-B14F-4D97-AF65-F5344CB8AC3E}">
        <p14:creationId xmlns:p14="http://schemas.microsoft.com/office/powerpoint/2010/main" val="2604889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CF50E-904E-4E0F-B450-9D3541AE8035}"/>
              </a:ext>
            </a:extLst>
          </p:cNvPr>
          <p:cNvSpPr>
            <a:spLocks noGrp="1"/>
          </p:cNvSpPr>
          <p:nvPr>
            <p:ph type="title"/>
          </p:nvPr>
        </p:nvSpPr>
        <p:spPr/>
        <p:txBody>
          <a:bodyPr/>
          <a:lstStyle/>
          <a:p>
            <a:pPr marL="0" marR="0" algn="ctr">
              <a:spcBef>
                <a:spcPts val="0"/>
              </a:spcBef>
              <a:spcAft>
                <a:spcPts val="0"/>
              </a:spcAft>
            </a:pPr>
            <a:r>
              <a:rPr lang="en-US" sz="3200" b="1" dirty="0">
                <a:effectLst/>
                <a:ea typeface="Calibri" panose="020F0502020204030204" pitchFamily="34" charset="0"/>
                <a:cs typeface="Times New Roman" panose="02020603050405020304" pitchFamily="18" charset="0"/>
              </a:rPr>
              <a:t>Steps to Building the VTE Prophylaxis Registry and Real Time Alert</a:t>
            </a:r>
            <a:endParaRPr lang="en-US" sz="3200" dirty="0">
              <a:effectLs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902CEE6-9ECE-4933-B998-52EC72506CB5}"/>
              </a:ext>
            </a:extLst>
          </p:cNvPr>
          <p:cNvSpPr>
            <a:spLocks noGrp="1"/>
          </p:cNvSpPr>
          <p:nvPr>
            <p:ph idx="1"/>
          </p:nvPr>
        </p:nvSpPr>
        <p:spPr>
          <a:xfrm>
            <a:off x="792396" y="1752600"/>
            <a:ext cx="7894403" cy="3657600"/>
          </a:xfrm>
        </p:spPr>
        <p:txBody>
          <a:bodyPr/>
          <a:lstStyle/>
          <a:p>
            <a:pPr>
              <a:spcBef>
                <a:spcPts val="0"/>
              </a:spcBef>
              <a:spcAft>
                <a:spcPts val="0"/>
              </a:spcAft>
            </a:pPr>
            <a:r>
              <a:rPr lang="en-US" sz="2800" dirty="0">
                <a:effectLst/>
                <a:ea typeface="Calibri" panose="020F0502020204030204" pitchFamily="34" charset="0"/>
                <a:cs typeface="Times New Roman" panose="02020603050405020304" pitchFamily="18" charset="0"/>
              </a:rPr>
              <a:t>Step 1: Medication Identification</a:t>
            </a:r>
          </a:p>
          <a:p>
            <a:pPr>
              <a:spcBef>
                <a:spcPts val="0"/>
              </a:spcBef>
              <a:spcAft>
                <a:spcPts val="0"/>
              </a:spcAft>
            </a:pPr>
            <a:r>
              <a:rPr lang="en-US" sz="2800" dirty="0">
                <a:effectLst/>
                <a:ea typeface="Calibri" panose="020F0502020204030204" pitchFamily="34" charset="0"/>
                <a:cs typeface="Times New Roman" panose="02020603050405020304" pitchFamily="18" charset="0"/>
              </a:rPr>
              <a:t>Step 2: Review, Validate, and Finalize 		       Medication List</a:t>
            </a:r>
          </a:p>
          <a:p>
            <a:pPr>
              <a:spcBef>
                <a:spcPts val="0"/>
              </a:spcBef>
              <a:spcAft>
                <a:spcPts val="0"/>
              </a:spcAft>
            </a:pPr>
            <a:r>
              <a:rPr lang="en-US" sz="2800" dirty="0">
                <a:effectLst/>
                <a:ea typeface="Calibri" panose="020F0502020204030204" pitchFamily="34" charset="0"/>
                <a:cs typeface="Times New Roman" panose="02020603050405020304" pitchFamily="18" charset="0"/>
              </a:rPr>
              <a:t>Step 3: Generate 24-month VTE Prophylaxis  	       Registry and Update Every 3 Months</a:t>
            </a:r>
          </a:p>
          <a:p>
            <a:pPr>
              <a:spcBef>
                <a:spcPts val="0"/>
              </a:spcBef>
              <a:spcAft>
                <a:spcPts val="0"/>
              </a:spcAft>
            </a:pPr>
            <a:r>
              <a:rPr lang="en-US" sz="2800" dirty="0">
                <a:effectLst/>
                <a:ea typeface="Calibri" panose="020F0502020204030204" pitchFamily="34" charset="0"/>
                <a:cs typeface="Times New Roman" panose="02020603050405020304" pitchFamily="18" charset="0"/>
              </a:rPr>
              <a:t>Step 4: Send VTE Prophylaxis Registry to 	    	       Johns Hopkins</a:t>
            </a:r>
          </a:p>
          <a:p>
            <a:pPr marL="114300" marR="0" indent="0">
              <a:spcBef>
                <a:spcPts val="0"/>
              </a:spcBef>
              <a:spcAft>
                <a:spcPts val="0"/>
              </a:spcAft>
              <a:buNone/>
            </a:pPr>
            <a:endParaRPr lang="en-US" dirty="0">
              <a:effectLst/>
              <a:ea typeface="Calibri" panose="020F0502020204030204" pitchFamily="34" charset="0"/>
              <a:cs typeface="Times New Roman" panose="02020603050405020304" pitchFamily="18" charset="0"/>
            </a:endParaRPr>
          </a:p>
          <a:p>
            <a:pPr marL="114300" indent="0">
              <a:spcBef>
                <a:spcPts val="0"/>
              </a:spcBef>
              <a:spcAft>
                <a:spcPts val="0"/>
              </a:spcAft>
              <a:buNone/>
            </a:pPr>
            <a:r>
              <a:rPr lang="en-US" sz="1600" i="1" dirty="0">
                <a:ea typeface="Calibri" panose="020F0502020204030204" pitchFamily="34" charset="0"/>
                <a:cs typeface="Times New Roman" panose="02020603050405020304" pitchFamily="18" charset="0"/>
              </a:rPr>
              <a:t>See document: </a:t>
            </a:r>
            <a:r>
              <a:rPr lang="en-US" sz="1600" i="1" dirty="0">
                <a:effectLst/>
                <a:ea typeface="Calibri" panose="020F0502020204030204" pitchFamily="34" charset="0"/>
                <a:cs typeface="Times New Roman" panose="02020603050405020304" pitchFamily="18" charset="0"/>
              </a:rPr>
              <a:t>Steps to Building the VTE Prophylaxis Registry and Real Time Alert</a:t>
            </a:r>
          </a:p>
          <a:p>
            <a:pPr marL="11430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09480A16-70E0-43A5-8646-34A617E73FFA}"/>
              </a:ext>
            </a:extLst>
          </p:cNvPr>
          <p:cNvPicPr>
            <a:picLocks noChangeAspect="1"/>
          </p:cNvPicPr>
          <p:nvPr/>
        </p:nvPicPr>
        <p:blipFill>
          <a:blip r:embed="rId2"/>
          <a:stretch>
            <a:fillRect/>
          </a:stretch>
        </p:blipFill>
        <p:spPr>
          <a:xfrm>
            <a:off x="182466" y="5825809"/>
            <a:ext cx="759018" cy="717866"/>
          </a:xfrm>
          <a:prstGeom prst="rect">
            <a:avLst/>
          </a:prstGeom>
        </p:spPr>
      </p:pic>
    </p:spTree>
    <p:extLst>
      <p:ext uri="{BB962C8B-B14F-4D97-AF65-F5344CB8AC3E}">
        <p14:creationId xmlns:p14="http://schemas.microsoft.com/office/powerpoint/2010/main" val="1017626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CF50E-904E-4E0F-B450-9D3541AE8035}"/>
              </a:ext>
            </a:extLst>
          </p:cNvPr>
          <p:cNvSpPr>
            <a:spLocks noGrp="1"/>
          </p:cNvSpPr>
          <p:nvPr>
            <p:ph type="title"/>
          </p:nvPr>
        </p:nvSpPr>
        <p:spPr/>
        <p:txBody>
          <a:bodyPr/>
          <a:lstStyle/>
          <a:p>
            <a:r>
              <a:rPr lang="en-US" dirty="0"/>
              <a:t>Data Collection Milestones</a:t>
            </a:r>
          </a:p>
        </p:txBody>
      </p:sp>
      <p:pic>
        <p:nvPicPr>
          <p:cNvPr id="4" name="Picture 3">
            <a:extLst>
              <a:ext uri="{FF2B5EF4-FFF2-40B4-BE49-F238E27FC236}">
                <a16:creationId xmlns:a16="http://schemas.microsoft.com/office/drawing/2014/main" id="{09480A16-70E0-43A5-8646-34A617E73FFA}"/>
              </a:ext>
            </a:extLst>
          </p:cNvPr>
          <p:cNvPicPr>
            <a:picLocks noChangeAspect="1"/>
          </p:cNvPicPr>
          <p:nvPr/>
        </p:nvPicPr>
        <p:blipFill>
          <a:blip r:embed="rId2"/>
          <a:stretch>
            <a:fillRect/>
          </a:stretch>
        </p:blipFill>
        <p:spPr>
          <a:xfrm>
            <a:off x="182466" y="5825809"/>
            <a:ext cx="759018" cy="717866"/>
          </a:xfrm>
          <a:prstGeom prst="rect">
            <a:avLst/>
          </a:prstGeom>
        </p:spPr>
      </p:pic>
      <p:graphicFrame>
        <p:nvGraphicFramePr>
          <p:cNvPr id="8" name="Table 7">
            <a:extLst>
              <a:ext uri="{FF2B5EF4-FFF2-40B4-BE49-F238E27FC236}">
                <a16:creationId xmlns:a16="http://schemas.microsoft.com/office/drawing/2014/main" id="{9F24B084-E9C1-495C-A01B-F7D0D11D4BB6}"/>
              </a:ext>
            </a:extLst>
          </p:cNvPr>
          <p:cNvGraphicFramePr>
            <a:graphicFrameLocks noGrp="1"/>
          </p:cNvGraphicFramePr>
          <p:nvPr>
            <p:extLst>
              <p:ext uri="{D42A27DB-BD31-4B8C-83A1-F6EECF244321}">
                <p14:modId xmlns:p14="http://schemas.microsoft.com/office/powerpoint/2010/main" val="3200351984"/>
              </p:ext>
            </p:extLst>
          </p:nvPr>
        </p:nvGraphicFramePr>
        <p:xfrm>
          <a:off x="174930" y="1731171"/>
          <a:ext cx="8656733" cy="4094640"/>
        </p:xfrm>
        <a:graphic>
          <a:graphicData uri="http://schemas.openxmlformats.org/drawingml/2006/table">
            <a:tbl>
              <a:tblPr/>
              <a:tblGrid>
                <a:gridCol w="2618630">
                  <a:extLst>
                    <a:ext uri="{9D8B030D-6E8A-4147-A177-3AD203B41FA5}">
                      <a16:colId xmlns:a16="http://schemas.microsoft.com/office/drawing/2014/main" val="745840020"/>
                    </a:ext>
                  </a:extLst>
                </a:gridCol>
                <a:gridCol w="1233045">
                  <a:extLst>
                    <a:ext uri="{9D8B030D-6E8A-4147-A177-3AD203B41FA5}">
                      <a16:colId xmlns:a16="http://schemas.microsoft.com/office/drawing/2014/main" val="707226262"/>
                    </a:ext>
                  </a:extLst>
                </a:gridCol>
                <a:gridCol w="1118638">
                  <a:extLst>
                    <a:ext uri="{9D8B030D-6E8A-4147-A177-3AD203B41FA5}">
                      <a16:colId xmlns:a16="http://schemas.microsoft.com/office/drawing/2014/main" val="3190793860"/>
                    </a:ext>
                  </a:extLst>
                </a:gridCol>
                <a:gridCol w="1118638">
                  <a:extLst>
                    <a:ext uri="{9D8B030D-6E8A-4147-A177-3AD203B41FA5}">
                      <a16:colId xmlns:a16="http://schemas.microsoft.com/office/drawing/2014/main" val="1703577385"/>
                    </a:ext>
                  </a:extLst>
                </a:gridCol>
                <a:gridCol w="1207620">
                  <a:extLst>
                    <a:ext uri="{9D8B030D-6E8A-4147-A177-3AD203B41FA5}">
                      <a16:colId xmlns:a16="http://schemas.microsoft.com/office/drawing/2014/main" val="824274740"/>
                    </a:ext>
                  </a:extLst>
                </a:gridCol>
                <a:gridCol w="1360162">
                  <a:extLst>
                    <a:ext uri="{9D8B030D-6E8A-4147-A177-3AD203B41FA5}">
                      <a16:colId xmlns:a16="http://schemas.microsoft.com/office/drawing/2014/main" val="1972121600"/>
                    </a:ext>
                  </a:extLst>
                </a:gridCol>
              </a:tblGrid>
              <a:tr h="350961">
                <a:tc gridSpan="6">
                  <a:txBody>
                    <a:bodyPr/>
                    <a:lstStyle/>
                    <a:p>
                      <a:pPr algn="ctr" fontAlgn="b"/>
                      <a:r>
                        <a:rPr lang="en-US" sz="1600" b="1" i="0" u="none" strike="noStrike" dirty="0">
                          <a:solidFill>
                            <a:srgbClr val="000000"/>
                          </a:solidFill>
                          <a:effectLst/>
                          <a:latin typeface="Calibri" panose="020F0502020204030204" pitchFamily="34" charset="0"/>
                        </a:rPr>
                        <a:t>Data Collection Milestones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07111480"/>
                  </a:ext>
                </a:extLst>
              </a:tr>
              <a:tr h="981902">
                <a:tc>
                  <a:txBody>
                    <a:bodyPr/>
                    <a:lstStyle/>
                    <a:p>
                      <a:pPr algn="ctr" rtl="0" fontAlgn="b"/>
                      <a:r>
                        <a:rPr lang="en-US" sz="1200" b="1" i="0" u="none" strike="noStrike" dirty="0">
                          <a:solidFill>
                            <a:srgbClr val="000000"/>
                          </a:solidFill>
                          <a:effectLst/>
                          <a:latin typeface="Calibri" panose="020F0502020204030204" pitchFamily="34" charset="0"/>
                        </a:rPr>
                        <a:t>Site Name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dirty="0">
                          <a:solidFill>
                            <a:srgbClr val="000000"/>
                          </a:solidFill>
                          <a:effectLst/>
                          <a:latin typeface="Calibri" panose="020F0502020204030204" pitchFamily="34" charset="0"/>
                        </a:rPr>
                        <a:t>Medication List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dirty="0">
                          <a:solidFill>
                            <a:srgbClr val="000000"/>
                          </a:solidFill>
                          <a:effectLst/>
                          <a:latin typeface="Calibri" panose="020F0502020204030204" pitchFamily="34" charset="0"/>
                        </a:rPr>
                        <a:t>Initial Data/IT One-on-One Site Meetings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dirty="0">
                          <a:solidFill>
                            <a:srgbClr val="000000"/>
                          </a:solidFill>
                          <a:effectLst/>
                          <a:latin typeface="Calibri" panose="020F0502020204030204" pitchFamily="34" charset="0"/>
                        </a:rPr>
                        <a:t>Pull and Review 1 Month of Test Data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dirty="0">
                          <a:solidFill>
                            <a:srgbClr val="000000"/>
                          </a:solidFill>
                          <a:effectLst/>
                          <a:latin typeface="Calibri" panose="020F0502020204030204" pitchFamily="34" charset="0"/>
                        </a:rPr>
                        <a:t>Data Contact Provided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dirty="0">
                          <a:solidFill>
                            <a:srgbClr val="000000"/>
                          </a:solidFill>
                          <a:effectLst/>
                          <a:latin typeface="Calibri" panose="020F0502020204030204" pitchFamily="34" charset="0"/>
                        </a:rPr>
                        <a:t>Generate Calendar Year 2019 and 2020 Data and Submit to JHU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0090804"/>
                  </a:ext>
                </a:extLst>
              </a:tr>
              <a:tr h="259042">
                <a:tc>
                  <a:txBody>
                    <a:bodyPr/>
                    <a:lstStyle/>
                    <a:p>
                      <a:pPr algn="l" rtl="0" fontAlgn="b"/>
                      <a:r>
                        <a:rPr lang="en-US" sz="1200" b="1" i="0" u="none" strike="noStrike">
                          <a:solidFill>
                            <a:srgbClr val="000000"/>
                          </a:solidFill>
                          <a:effectLst/>
                          <a:latin typeface="Calibri" panose="020F0502020204030204" pitchFamily="34" charset="0"/>
                        </a:rPr>
                        <a:t>UC San Diego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a:solidFill>
                            <a:srgbClr val="000000"/>
                          </a:solidFill>
                          <a:effectLst/>
                          <a:latin typeface="Calibri" panose="020F0502020204030204" pitchFamily="34" charset="0"/>
                        </a:rPr>
                        <a:t>Complete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dirty="0">
                          <a:solidFill>
                            <a:srgbClr val="000000"/>
                          </a:solidFill>
                          <a:effectLst/>
                          <a:latin typeface="Calibri" panose="020F0502020204030204" pitchFamily="34" charset="0"/>
                        </a:rPr>
                        <a:t>Yes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a:solidFill>
                            <a:srgbClr val="000000"/>
                          </a:solidFill>
                          <a:effectLst/>
                          <a:latin typeface="Calibri" panose="020F0502020204030204" pitchFamily="34" charset="0"/>
                        </a:rPr>
                        <a:t>Complete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5905317"/>
                  </a:ext>
                </a:extLst>
              </a:tr>
              <a:tr h="259042">
                <a:tc>
                  <a:txBody>
                    <a:bodyPr/>
                    <a:lstStyle/>
                    <a:p>
                      <a:pPr algn="l" rtl="0" fontAlgn="b"/>
                      <a:r>
                        <a:rPr lang="en-US" sz="1200" b="1" i="0" u="none" strike="noStrike" dirty="0">
                          <a:solidFill>
                            <a:srgbClr val="000000"/>
                          </a:solidFill>
                          <a:effectLst/>
                          <a:latin typeface="Calibri" panose="020F0502020204030204" pitchFamily="34" charset="0"/>
                        </a:rPr>
                        <a:t>Lancaster General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a:solidFill>
                            <a:srgbClr val="000000"/>
                          </a:solidFill>
                          <a:effectLst/>
                          <a:latin typeface="Calibri" panose="020F0502020204030204" pitchFamily="34" charset="0"/>
                        </a:rPr>
                        <a:t>Complete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a:solidFill>
                            <a:srgbClr val="000000"/>
                          </a:solidFill>
                          <a:effectLst/>
                          <a:latin typeface="Calibri" panose="020F0502020204030204" pitchFamily="34" charset="0"/>
                        </a:rPr>
                        <a:t>Yes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Complete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a:solidFill>
                            <a:srgbClr val="000000"/>
                          </a:solidFill>
                          <a:effectLst/>
                          <a:latin typeface="Calibri" panose="020F0502020204030204" pitchFamily="34" charset="0"/>
                        </a:rPr>
                        <a:t>Complete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9040870"/>
                  </a:ext>
                </a:extLst>
              </a:tr>
              <a:tr h="259042">
                <a:tc>
                  <a:txBody>
                    <a:bodyPr/>
                    <a:lstStyle/>
                    <a:p>
                      <a:pPr algn="l" rtl="0" fontAlgn="b"/>
                      <a:r>
                        <a:rPr lang="en-US" sz="1200" b="1" i="0" u="none" strike="noStrike">
                          <a:solidFill>
                            <a:srgbClr val="000000"/>
                          </a:solidFill>
                          <a:effectLst/>
                          <a:latin typeface="Calibri" panose="020F0502020204030204" pitchFamily="34" charset="0"/>
                        </a:rPr>
                        <a:t>University of Maryland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a:solidFill>
                            <a:srgbClr val="000000"/>
                          </a:solidFill>
                          <a:effectLst/>
                          <a:latin typeface="Calibri" panose="020F0502020204030204" pitchFamily="34" charset="0"/>
                        </a:rPr>
                        <a:t>Complete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a:solidFill>
                            <a:srgbClr val="000000"/>
                          </a:solidFill>
                          <a:effectLst/>
                          <a:latin typeface="Calibri" panose="020F0502020204030204" pitchFamily="34" charset="0"/>
                        </a:rPr>
                        <a:t>Yes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a:solidFill>
                            <a:srgbClr val="000000"/>
                          </a:solidFill>
                          <a:effectLst/>
                          <a:latin typeface="Calibri" panose="020F0502020204030204" pitchFamily="34" charset="0"/>
                        </a:rPr>
                        <a:t>Complete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2116062"/>
                  </a:ext>
                </a:extLst>
              </a:tr>
              <a:tr h="259042">
                <a:tc>
                  <a:txBody>
                    <a:bodyPr/>
                    <a:lstStyle/>
                    <a:p>
                      <a:pPr algn="l" rtl="0" fontAlgn="b"/>
                      <a:r>
                        <a:rPr lang="en-US" sz="1200" b="1" i="0" u="none" strike="noStrike">
                          <a:solidFill>
                            <a:srgbClr val="000000"/>
                          </a:solidFill>
                          <a:effectLst/>
                          <a:latin typeface="Calibri" panose="020F0502020204030204" pitchFamily="34" charset="0"/>
                        </a:rPr>
                        <a:t>University of California San Francisco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a:solidFill>
                            <a:srgbClr val="000000"/>
                          </a:solidFill>
                          <a:effectLst/>
                          <a:latin typeface="Calibri" panose="020F0502020204030204" pitchFamily="34" charset="0"/>
                        </a:rPr>
                        <a:t>Complete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a:solidFill>
                            <a:srgbClr val="000000"/>
                          </a:solidFill>
                          <a:effectLst/>
                          <a:latin typeface="Calibri" panose="020F0502020204030204" pitchFamily="34" charset="0"/>
                        </a:rPr>
                        <a:t>Yes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a:solidFill>
                            <a:srgbClr val="000000"/>
                          </a:solidFill>
                          <a:effectLst/>
                          <a:latin typeface="Calibri" panose="020F0502020204030204" pitchFamily="34" charset="0"/>
                        </a:rPr>
                        <a:t>Complete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1927173"/>
                  </a:ext>
                </a:extLst>
              </a:tr>
              <a:tr h="259042">
                <a:tc>
                  <a:txBody>
                    <a:bodyPr/>
                    <a:lstStyle/>
                    <a:p>
                      <a:pPr algn="l" rtl="0" fontAlgn="b"/>
                      <a:r>
                        <a:rPr lang="en-US" sz="1200" b="1" i="0" u="none" strike="noStrike">
                          <a:solidFill>
                            <a:srgbClr val="000000"/>
                          </a:solidFill>
                          <a:effectLst/>
                          <a:latin typeface="Calibri" panose="020F0502020204030204" pitchFamily="34" charset="0"/>
                        </a:rPr>
                        <a:t>Medical College of Wisconsin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a:solidFill>
                            <a:srgbClr val="000000"/>
                          </a:solidFill>
                          <a:effectLst/>
                          <a:latin typeface="Calibri" panose="020F0502020204030204" pitchFamily="34" charset="0"/>
                        </a:rPr>
                        <a:t>Complete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a:solidFill>
                            <a:srgbClr val="000000"/>
                          </a:solidFill>
                          <a:effectLst/>
                          <a:latin typeface="Calibri" panose="020F0502020204030204" pitchFamily="34" charset="0"/>
                        </a:rPr>
                        <a:t>Yes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4458993"/>
                  </a:ext>
                </a:extLst>
              </a:tr>
              <a:tr h="259042">
                <a:tc>
                  <a:txBody>
                    <a:bodyPr/>
                    <a:lstStyle/>
                    <a:p>
                      <a:pPr algn="l" rtl="0" fontAlgn="b"/>
                      <a:r>
                        <a:rPr lang="en-US" sz="1200" b="1" i="0" u="none" strike="noStrike">
                          <a:solidFill>
                            <a:srgbClr val="000000"/>
                          </a:solidFill>
                          <a:effectLst/>
                          <a:latin typeface="Calibri" panose="020F0502020204030204" pitchFamily="34" charset="0"/>
                        </a:rPr>
                        <a:t>Stanford University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Complete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a:solidFill>
                            <a:srgbClr val="000000"/>
                          </a:solidFill>
                          <a:effectLst/>
                          <a:latin typeface="Calibri" panose="020F0502020204030204" pitchFamily="34" charset="0"/>
                        </a:rPr>
                        <a:t>Yes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a:solidFill>
                            <a:srgbClr val="000000"/>
                          </a:solidFill>
                          <a:effectLst/>
                          <a:latin typeface="Calibri" panose="020F0502020204030204" pitchFamily="34" charset="0"/>
                        </a:rPr>
                        <a:t>Complete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960088"/>
                  </a:ext>
                </a:extLst>
              </a:tr>
              <a:tr h="259042">
                <a:tc>
                  <a:txBody>
                    <a:bodyPr/>
                    <a:lstStyle/>
                    <a:p>
                      <a:pPr algn="l" rtl="0" fontAlgn="b"/>
                      <a:r>
                        <a:rPr lang="en-US" sz="1200" b="1" i="0" u="none" strike="noStrike">
                          <a:solidFill>
                            <a:srgbClr val="000000"/>
                          </a:solidFill>
                          <a:effectLst/>
                          <a:latin typeface="Calibri" panose="020F0502020204030204" pitchFamily="34" charset="0"/>
                        </a:rPr>
                        <a:t>University of Utah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a:solidFill>
                            <a:srgbClr val="000000"/>
                          </a:solidFill>
                          <a:effectLst/>
                          <a:latin typeface="Calibri" panose="020F0502020204030204" pitchFamily="34" charset="0"/>
                        </a:rPr>
                        <a:t>Yes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a:solidFill>
                            <a:srgbClr val="000000"/>
                          </a:solidFill>
                          <a:effectLst/>
                          <a:latin typeface="Calibri" panose="020F0502020204030204" pitchFamily="34" charset="0"/>
                        </a:rPr>
                        <a:t>Complete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2747790"/>
                  </a:ext>
                </a:extLst>
              </a:tr>
              <a:tr h="259042">
                <a:tc>
                  <a:txBody>
                    <a:bodyPr/>
                    <a:lstStyle/>
                    <a:p>
                      <a:pPr algn="l" rtl="0" fontAlgn="b"/>
                      <a:r>
                        <a:rPr lang="en-US" sz="1200" b="1" i="0" u="none" strike="noStrike">
                          <a:solidFill>
                            <a:srgbClr val="000000"/>
                          </a:solidFill>
                          <a:effectLst/>
                          <a:latin typeface="Calibri" panose="020F0502020204030204" pitchFamily="34" charset="0"/>
                        </a:rPr>
                        <a:t>Medical University of South Carolina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a:solidFill>
                            <a:srgbClr val="000000"/>
                          </a:solidFill>
                          <a:effectLst/>
                          <a:latin typeface="Calibri" panose="020F0502020204030204" pitchFamily="34" charset="0"/>
                        </a:rPr>
                        <a:t>TBD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7083029"/>
                  </a:ext>
                </a:extLst>
              </a:tr>
              <a:tr h="430399">
                <a:tc>
                  <a:txBody>
                    <a:bodyPr/>
                    <a:lstStyle/>
                    <a:p>
                      <a:pPr algn="l" rtl="0" fontAlgn="b"/>
                      <a:r>
                        <a:rPr lang="en-US" sz="1200" b="1" i="0" u="none" strike="noStrike" dirty="0">
                          <a:solidFill>
                            <a:srgbClr val="000000"/>
                          </a:solidFill>
                          <a:effectLst/>
                          <a:latin typeface="Calibri" panose="020F0502020204030204" pitchFamily="34" charset="0"/>
                        </a:rPr>
                        <a:t>Oregon Health &amp; Science University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a:solidFill>
                            <a:srgbClr val="000000"/>
                          </a:solidFill>
                          <a:effectLst/>
                          <a:latin typeface="Calibri" panose="020F0502020204030204" pitchFamily="34" charset="0"/>
                        </a:rPr>
                        <a:t>TBD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a:solidFill>
                            <a:srgbClr val="000000"/>
                          </a:solidFill>
                          <a:effectLst/>
                          <a:latin typeface="Calibri" panose="020F0502020204030204" pitchFamily="34" charset="0"/>
                        </a:rPr>
                        <a:t>Complete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4514575"/>
                  </a:ext>
                </a:extLst>
              </a:tr>
              <a:tr h="259042">
                <a:tc>
                  <a:txBody>
                    <a:bodyPr/>
                    <a:lstStyle/>
                    <a:p>
                      <a:pPr algn="l" rtl="0" fontAlgn="b"/>
                      <a:r>
                        <a:rPr lang="en-US" sz="1200" b="1" i="0" u="none" strike="noStrike">
                          <a:solidFill>
                            <a:srgbClr val="000000"/>
                          </a:solidFill>
                          <a:effectLst/>
                          <a:latin typeface="Calibri" panose="020F0502020204030204" pitchFamily="34" charset="0"/>
                        </a:rPr>
                        <a:t>Christiana Hospital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a:solidFill>
                            <a:srgbClr val="000000"/>
                          </a:solidFill>
                          <a:effectLst/>
                          <a:latin typeface="Calibri" panose="020F0502020204030204" pitchFamily="34" charset="0"/>
                        </a:rPr>
                        <a:t>Complete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0" i="0" u="none" strike="noStrike">
                          <a:solidFill>
                            <a:srgbClr val="000000"/>
                          </a:solidFill>
                          <a:effectLst/>
                          <a:latin typeface="Calibri" panose="020F0502020204030204" pitchFamily="34" charset="0"/>
                        </a:rPr>
                        <a:t>Yes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Complete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2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7390369"/>
                  </a:ext>
                </a:extLst>
              </a:tr>
            </a:tbl>
          </a:graphicData>
        </a:graphic>
      </p:graphicFrame>
    </p:spTree>
    <p:extLst>
      <p:ext uri="{BB962C8B-B14F-4D97-AF65-F5344CB8AC3E}">
        <p14:creationId xmlns:p14="http://schemas.microsoft.com/office/powerpoint/2010/main" val="720265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C310B-0608-41D7-8B02-904BE8C4AABE}"/>
              </a:ext>
            </a:extLst>
          </p:cNvPr>
          <p:cNvSpPr>
            <a:spLocks noGrp="1"/>
          </p:cNvSpPr>
          <p:nvPr>
            <p:ph type="ctrTitle"/>
          </p:nvPr>
        </p:nvSpPr>
        <p:spPr>
          <a:xfrm>
            <a:off x="990600" y="2133600"/>
            <a:ext cx="7800975" cy="1143000"/>
          </a:xfrm>
        </p:spPr>
        <p:txBody>
          <a:bodyPr/>
          <a:lstStyle/>
          <a:p>
            <a:pPr algn="ctr"/>
            <a:r>
              <a:rPr lang="en-US" dirty="0"/>
              <a:t>Progress Update: Real Time Alert</a:t>
            </a:r>
          </a:p>
        </p:txBody>
      </p:sp>
    </p:spTree>
    <p:extLst>
      <p:ext uri="{BB962C8B-B14F-4D97-AF65-F5344CB8AC3E}">
        <p14:creationId xmlns:p14="http://schemas.microsoft.com/office/powerpoint/2010/main" val="4049468794"/>
      </p:ext>
    </p:extLst>
  </p:cSld>
  <p:clrMapOvr>
    <a:masterClrMapping/>
  </p:clrMapOvr>
</p:sld>
</file>

<file path=ppt/theme/theme1.xml><?xml version="1.0" encoding="utf-8"?>
<a:theme xmlns:a="http://schemas.openxmlformats.org/drawingml/2006/main" name="JHM_Do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JHM_Dome</Template>
  <TotalTime>15985</TotalTime>
  <Words>1362</Words>
  <Application>Microsoft Office PowerPoint</Application>
  <PresentationFormat>On-screen Show (4:3)</PresentationFormat>
  <Paragraphs>320</Paragraphs>
  <Slides>27</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Calibri</vt:lpstr>
      <vt:lpstr>Calibri Light</vt:lpstr>
      <vt:lpstr>Times</vt:lpstr>
      <vt:lpstr>Times New Roman</vt:lpstr>
      <vt:lpstr>JHM_Dome</vt:lpstr>
      <vt:lpstr>Office Theme</vt:lpstr>
      <vt:lpstr>CLOTT 3 January 24, 2022 Monthly Meeting </vt:lpstr>
      <vt:lpstr>Start Meeting Recording</vt:lpstr>
      <vt:lpstr>Participating Sites</vt:lpstr>
      <vt:lpstr>Milestones</vt:lpstr>
      <vt:lpstr>Contracting, IRB, DUA</vt:lpstr>
      <vt:lpstr>Progress Update: Medication List, Data Submission</vt:lpstr>
      <vt:lpstr>Steps to Building the VTE Prophylaxis Registry and Real Time Alert</vt:lpstr>
      <vt:lpstr>Data Collection Milestones</vt:lpstr>
      <vt:lpstr>Progress Update: Real Time Alert</vt:lpstr>
      <vt:lpstr>Building the Real Time Alert  (Complete Excel Sheet) </vt:lpstr>
      <vt:lpstr>Progress Update: Nurse Education Module</vt:lpstr>
      <vt:lpstr>Nurse Education Module  (percent complete by site)   </vt:lpstr>
      <vt:lpstr>Progress Update Preparing for Launch: Materials, Peer Coaching</vt:lpstr>
      <vt:lpstr>Implementation Materials: Badge Cards, Posters, Postcards</vt:lpstr>
      <vt:lpstr>Patient Education Bundle</vt:lpstr>
      <vt:lpstr>Peer Coach / Nurse Educator</vt:lpstr>
      <vt:lpstr>Manuscript on IRB Process and Challenges</vt:lpstr>
      <vt:lpstr>Manuscript on IRB Experience</vt:lpstr>
      <vt:lpstr>IRB Information Sheet</vt:lpstr>
      <vt:lpstr>Delphi Survey on Medication Hold of VTE Prophylaxis Doses</vt:lpstr>
      <vt:lpstr>Delphi Study on Peri-Procedural VTE Prophylaxis</vt:lpstr>
      <vt:lpstr>Delphi Survey: What to Expect</vt:lpstr>
      <vt:lpstr>Announcements</vt:lpstr>
      <vt:lpstr>Register for the 2022 VTE Consensus Conference May 4-5 – Chicago, IL  Virtual Attendance Free for Members of CNTR Bit.ly/VTEConference </vt:lpstr>
      <vt:lpstr>Apply for Early-Stage Investigator Travel Award for the 2022 VTE Consensus Conference May 4-5 – Chicago, IL </vt:lpstr>
      <vt:lpstr>February 2022 Meeting</vt:lpstr>
      <vt:lpstr>PowerPoint Presentation</vt:lpstr>
    </vt:vector>
  </TitlesOfParts>
  <Company>Johns Hopkins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Health and Surgery Brown Bag Session</dc:title>
  <dc:creator>Adil Haider</dc:creator>
  <cp:lastModifiedBy>Lizette</cp:lastModifiedBy>
  <cp:revision>1012</cp:revision>
  <cp:lastPrinted>2018-03-06T22:13:26Z</cp:lastPrinted>
  <dcterms:created xsi:type="dcterms:W3CDTF">2010-08-11T13:33:38Z</dcterms:created>
  <dcterms:modified xsi:type="dcterms:W3CDTF">2022-01-24T21:07:26Z</dcterms:modified>
</cp:coreProperties>
</file>