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953" r:id="rId2"/>
    <p:sldId id="1441" r:id="rId3"/>
    <p:sldId id="1617" r:id="rId4"/>
    <p:sldId id="1712" r:id="rId5"/>
    <p:sldId id="1706" r:id="rId6"/>
    <p:sldId id="1707" r:id="rId7"/>
    <p:sldId id="1711" r:id="rId8"/>
    <p:sldId id="1713" r:id="rId9"/>
    <p:sldId id="1694" r:id="rId1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94" userDrawn="1">
          <p15:clr>
            <a:srgbClr val="A4A3A4"/>
          </p15:clr>
        </p15:guide>
        <p15:guide id="2" pos="2254" userDrawn="1">
          <p15:clr>
            <a:srgbClr val="A4A3A4"/>
          </p15:clr>
        </p15:guide>
        <p15:guide id="3" orient="horz" pos="3024" userDrawn="1">
          <p15:clr>
            <a:srgbClr val="A4A3A4"/>
          </p15:clr>
        </p15:guide>
        <p15:guide id="4"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 Hopkins" initials="PH" lastIdx="20" clrIdx="0"/>
  <p:cmAuthor id="2" name="Peggy Kraus" initials="PK" lastIdx="3" clrIdx="1"/>
  <p:cmAuthor id="3" name="Debbie Hobson" initials=""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FFFF"/>
    <a:srgbClr val="82E2E4"/>
    <a:srgbClr val="8BD7DB"/>
    <a:srgbClr val="9BCBCB"/>
    <a:srgbClr val="99FFCC"/>
    <a:srgbClr val="66CCFF"/>
    <a:srgbClr val="33CCFF"/>
    <a:srgbClr val="00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6401" autoAdjust="0"/>
  </p:normalViewPr>
  <p:slideViewPr>
    <p:cSldViewPr>
      <p:cViewPr varScale="1">
        <p:scale>
          <a:sx n="67" d="100"/>
          <a:sy n="67" d="100"/>
        </p:scale>
        <p:origin x="1092" y="44"/>
      </p:cViewPr>
      <p:guideLst>
        <p:guide orient="horz" pos="2160"/>
        <p:guide pos="2880"/>
      </p:guideLst>
    </p:cSldViewPr>
  </p:slideViewPr>
  <p:outlineViewPr>
    <p:cViewPr>
      <p:scale>
        <a:sx n="33" d="100"/>
        <a:sy n="33" d="100"/>
      </p:scale>
      <p:origin x="0" y="-7332"/>
    </p:cViewPr>
  </p:outlineViewPr>
  <p:notesTextViewPr>
    <p:cViewPr>
      <p:scale>
        <a:sx n="3" d="2"/>
        <a:sy n="3" d="2"/>
      </p:scale>
      <p:origin x="0" y="0"/>
    </p:cViewPr>
  </p:notesTextViewPr>
  <p:sorterViewPr>
    <p:cViewPr varScale="1">
      <p:scale>
        <a:sx n="1" d="1"/>
        <a:sy n="1" d="1"/>
      </p:scale>
      <p:origin x="0" y="-1638"/>
    </p:cViewPr>
  </p:sorterViewPr>
  <p:notesViewPr>
    <p:cSldViewPr>
      <p:cViewPr varScale="1">
        <p:scale>
          <a:sx n="66" d="100"/>
          <a:sy n="66" d="100"/>
        </p:scale>
        <p:origin x="-3091" y="-82"/>
      </p:cViewPr>
      <p:guideLst>
        <p:guide orient="horz" pos="2994"/>
        <p:guide pos="2254"/>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1875"/>
          </a:xfrm>
          <a:prstGeom prst="rect">
            <a:avLst/>
          </a:prstGeom>
        </p:spPr>
        <p:txBody>
          <a:bodyPr vert="horz" lIns="95207" tIns="47604" rIns="95207" bIns="47604"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1875"/>
          </a:xfrm>
          <a:prstGeom prst="rect">
            <a:avLst/>
          </a:prstGeom>
        </p:spPr>
        <p:txBody>
          <a:bodyPr vert="horz" lIns="95207" tIns="47604" rIns="95207" bIns="47604" rtlCol="0"/>
          <a:lstStyle>
            <a:lvl1pPr algn="r">
              <a:defRPr sz="1200"/>
            </a:lvl1pPr>
          </a:lstStyle>
          <a:p>
            <a:fld id="{94ABE5C8-CFEF-43DD-90B6-806B4806212C}" type="datetimeFigureOut">
              <a:rPr lang="en-US" smtClean="0"/>
              <a:pPr/>
              <a:t>4/19/2021</a:t>
            </a:fld>
            <a:endParaRPr lang="en-US"/>
          </a:p>
        </p:txBody>
      </p:sp>
      <p:sp>
        <p:nvSpPr>
          <p:cNvPr id="4" name="Footer Placeholder 3"/>
          <p:cNvSpPr>
            <a:spLocks noGrp="1"/>
          </p:cNvSpPr>
          <p:nvPr>
            <p:ph type="ftr" sz="quarter" idx="2"/>
          </p:nvPr>
        </p:nvSpPr>
        <p:spPr>
          <a:xfrm>
            <a:off x="0" y="9119325"/>
            <a:ext cx="3170583" cy="481875"/>
          </a:xfrm>
          <a:prstGeom prst="rect">
            <a:avLst/>
          </a:prstGeom>
        </p:spPr>
        <p:txBody>
          <a:bodyPr vert="horz" lIns="95207" tIns="47604" rIns="95207" bIns="47604"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325"/>
            <a:ext cx="3170583" cy="481875"/>
          </a:xfrm>
          <a:prstGeom prst="rect">
            <a:avLst/>
          </a:prstGeom>
        </p:spPr>
        <p:txBody>
          <a:bodyPr vert="horz" lIns="95207" tIns="47604" rIns="95207" bIns="47604" rtlCol="0" anchor="b"/>
          <a:lstStyle>
            <a:lvl1pPr algn="r">
              <a:defRPr sz="1200"/>
            </a:lvl1pPr>
          </a:lstStyle>
          <a:p>
            <a:fld id="{D9876326-C831-469C-9283-BFB5AB11D82F}" type="slidenum">
              <a:rPr lang="en-US" smtClean="0"/>
              <a:pPr/>
              <a:t>‹#›</a:t>
            </a:fld>
            <a:endParaRPr lang="en-US"/>
          </a:p>
        </p:txBody>
      </p:sp>
    </p:spTree>
    <p:extLst>
      <p:ext uri="{BB962C8B-B14F-4D97-AF65-F5344CB8AC3E}">
        <p14:creationId xmlns:p14="http://schemas.microsoft.com/office/powerpoint/2010/main" val="2089922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75360" y="4560571"/>
            <a:ext cx="5364480" cy="4320540"/>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algn="r">
              <a:defRPr sz="1200"/>
            </a:lvl1pPr>
          </a:lstStyle>
          <a:p>
            <a:fld id="{C31977F9-2639-4E35-A22E-4391B235CAFA}" type="slidenum">
              <a:rPr lang="en-US"/>
              <a:pPr/>
              <a:t>‹#›</a:t>
            </a:fld>
            <a:endParaRPr lang="en-US"/>
          </a:p>
        </p:txBody>
      </p:sp>
    </p:spTree>
    <p:extLst>
      <p:ext uri="{BB962C8B-B14F-4D97-AF65-F5344CB8AC3E}">
        <p14:creationId xmlns:p14="http://schemas.microsoft.com/office/powerpoint/2010/main" val="38135682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90ADC97-1840-4B58-85F1-5BA78244418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386" name="Rectangle 2"/>
          <p:cNvSpPr>
            <a:spLocks noGrp="1" noRot="1" noChangeAspect="1" noChangeArrowheads="1"/>
          </p:cNvSpPr>
          <p:nvPr>
            <p:ph type="sldImg"/>
          </p:nvPr>
        </p:nvSpPr>
        <p:spPr>
          <a:ln w="12700" cap="flat">
            <a:solidFill>
              <a:schemeClr val="tx1"/>
            </a:solidFill>
          </a:ln>
        </p:spPr>
      </p:sp>
      <p:sp>
        <p:nvSpPr>
          <p:cNvPr id="16387" name="Rectangle 3"/>
          <p:cNvSpPr>
            <a:spLocks noGrp="1" noChangeArrowheads="1"/>
          </p:cNvSpPr>
          <p:nvPr>
            <p:ph type="body" idx="1"/>
          </p:nvPr>
        </p:nvSpPr>
        <p:spPr>
          <a:noFill/>
          <a:ln/>
        </p:spPr>
        <p:txBody>
          <a:bodyPr lIns="95648" tIns="46985" rIns="95648" bIns="46985"/>
          <a:lstStyle/>
          <a:p>
            <a:endParaRPr lang="en-US">
              <a:latin typeface="Times New Roman" pitchFamily="18" charset="0"/>
            </a:endParaRPr>
          </a:p>
        </p:txBody>
      </p:sp>
    </p:spTree>
    <p:extLst>
      <p:ext uri="{BB962C8B-B14F-4D97-AF65-F5344CB8AC3E}">
        <p14:creationId xmlns:p14="http://schemas.microsoft.com/office/powerpoint/2010/main" val="668781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FE172FE-9E34-4555-ABA2-DC5DDF2D7C9F}" type="slidenum">
              <a:rPr kumimoji="0" lang="en-US" sz="1200" b="0" i="0" u="none" strike="noStrike" kern="1200" cap="none" spc="0" normalizeH="0" baseline="0" noProof="0">
                <a:ln>
                  <a:noFill/>
                </a:ln>
                <a:solidFill>
                  <a:srgbClr val="000000"/>
                </a:solidFill>
                <a:effectLst/>
                <a:uLnTx/>
                <a:uFillTx/>
                <a:latin typeface="Times"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charset="0"/>
              <a:ea typeface="+mn-ea"/>
              <a:cs typeface="+mn-cs"/>
            </a:endParaRPr>
          </a:p>
        </p:txBody>
      </p:sp>
      <p:sp>
        <p:nvSpPr>
          <p:cNvPr id="1076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7622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597823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1977F9-2639-4E35-A22E-4391B235CAFA}" type="slidenum">
              <a:rPr lang="en-US" smtClean="0"/>
              <a:pPr/>
              <a:t>3</a:t>
            </a:fld>
            <a:endParaRPr lang="en-US"/>
          </a:p>
        </p:txBody>
      </p:sp>
    </p:spTree>
    <p:extLst>
      <p:ext uri="{BB962C8B-B14F-4D97-AF65-F5344CB8AC3E}">
        <p14:creationId xmlns:p14="http://schemas.microsoft.com/office/powerpoint/2010/main" val="86836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31977F9-2639-4E35-A22E-4391B235CAFA}" type="slidenum">
              <a:rPr kumimoji="0" lang="en-US" sz="1200" b="0" i="0" u="none" strike="noStrike" kern="1200" cap="none" spc="0" normalizeH="0" baseline="0" noProof="0" smtClean="0">
                <a:ln>
                  <a:noFill/>
                </a:ln>
                <a:solidFill>
                  <a:srgbClr val="000000"/>
                </a:solidFill>
                <a:effectLst/>
                <a:uLnTx/>
                <a:uFillTx/>
                <a:latin typeface="Times"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Times" charset="0"/>
              <a:ea typeface="+mn-ea"/>
              <a:cs typeface="+mn-cs"/>
            </a:endParaRPr>
          </a:p>
        </p:txBody>
      </p:sp>
    </p:spTree>
    <p:extLst>
      <p:ext uri="{BB962C8B-B14F-4D97-AF65-F5344CB8AC3E}">
        <p14:creationId xmlns:p14="http://schemas.microsoft.com/office/powerpoint/2010/main" val="275838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60" name="Picture 12" descr="PP_Title_C.jpg                                                 0033966FKarls G4                       C0DC18D5:"/>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2051" name="Rectangle 3"/>
          <p:cNvSpPr>
            <a:spLocks noGrp="1" noChangeArrowheads="1"/>
          </p:cNvSpPr>
          <p:nvPr>
            <p:ph type="ctrTitle"/>
          </p:nvPr>
        </p:nvSpPr>
        <p:spPr bwMode="white">
          <a:xfrm>
            <a:off x="809625" y="876300"/>
            <a:ext cx="7800975" cy="1143000"/>
          </a:xfrm>
        </p:spPr>
        <p:txBody>
          <a:bodyPr/>
          <a:lstStyle>
            <a:lvl1pPr>
              <a:defRPr>
                <a:solidFill>
                  <a:schemeClr val="bg1"/>
                </a:solidFill>
              </a:defRPr>
            </a:lvl1pPr>
          </a:lstStyle>
          <a:p>
            <a:r>
              <a:rPr lang="en-US"/>
              <a:t>Click to edit Master title style</a:t>
            </a:r>
          </a:p>
        </p:txBody>
      </p:sp>
      <p:sp>
        <p:nvSpPr>
          <p:cNvPr id="2052" name="Rectangle 4"/>
          <p:cNvSpPr>
            <a:spLocks noGrp="1" noChangeArrowheads="1"/>
          </p:cNvSpPr>
          <p:nvPr>
            <p:ph type="subTitle" idx="1"/>
          </p:nvPr>
        </p:nvSpPr>
        <p:spPr bwMode="white">
          <a:xfrm>
            <a:off x="809625" y="2057400"/>
            <a:ext cx="7800975" cy="914400"/>
          </a:xfrm>
        </p:spPr>
        <p:txBody>
          <a:bodyPr/>
          <a:lstStyle>
            <a:lvl1pPr marL="0" indent="0">
              <a:buFontTx/>
              <a:buNone/>
              <a:defRPr sz="2400">
                <a:solidFill>
                  <a:schemeClr val="bg1"/>
                </a:solidFill>
              </a:defRPr>
            </a:lvl1pPr>
          </a:lstStyle>
          <a:p>
            <a:r>
              <a:rPr lang="en-US"/>
              <a:t>Click to edit Master subtitle style</a:t>
            </a:r>
          </a:p>
        </p:txBody>
      </p:sp>
      <p:sp>
        <p:nvSpPr>
          <p:cNvPr id="2053" name="Rectangle 5"/>
          <p:cNvSpPr>
            <a:spLocks noGrp="1" noChangeArrowheads="1"/>
          </p:cNvSpPr>
          <p:nvPr>
            <p:ph type="dt" sz="half" idx="2"/>
          </p:nvPr>
        </p:nvSpPr>
        <p:spPr bwMode="auto">
          <a:xfrm>
            <a:off x="819150" y="6400800"/>
            <a:ext cx="1905000" cy="304800"/>
          </a:xfrm>
        </p:spPr>
        <p:txBody>
          <a:bodyPr/>
          <a:lstStyle>
            <a:lvl1pPr>
              <a:defRPr>
                <a:solidFill>
                  <a:srgbClr val="002C77"/>
                </a:solidFill>
              </a:defRPr>
            </a:lvl1pPr>
          </a:lstStyle>
          <a:p>
            <a:fld id="{176720D9-1112-4232-A30C-576AE1F8635D}" type="datetime4">
              <a:rPr lang="en-US"/>
              <a:pPr/>
              <a:t>April 19, 2021</a:t>
            </a:fld>
            <a:endParaRPr lang="en-US">
              <a:latin typeface="Times" charset="0"/>
            </a:endParaRPr>
          </a:p>
        </p:txBody>
      </p:sp>
      <p:sp>
        <p:nvSpPr>
          <p:cNvPr id="2054" name="Rectangle 6"/>
          <p:cNvSpPr>
            <a:spLocks noGrp="1" noChangeArrowheads="1"/>
          </p:cNvSpPr>
          <p:nvPr>
            <p:ph type="ftr" sz="quarter" idx="3"/>
          </p:nvPr>
        </p:nvSpPr>
        <p:spPr bwMode="white">
          <a:xfrm>
            <a:off x="3124200" y="6400800"/>
            <a:ext cx="2895600" cy="304800"/>
          </a:xfrm>
        </p:spPr>
        <p:txBody>
          <a:bodyPr/>
          <a:lstStyle>
            <a:lvl1pPr>
              <a:defRPr>
                <a:solidFill>
                  <a:srgbClr val="002C77"/>
                </a:solidFill>
              </a:defRPr>
            </a:lvl1pPr>
          </a:lstStyle>
          <a:p>
            <a:endParaRPr lang="en-US"/>
          </a:p>
        </p:txBody>
      </p:sp>
      <p:sp>
        <p:nvSpPr>
          <p:cNvPr id="2055" name="Rectangle 7"/>
          <p:cNvSpPr>
            <a:spLocks noGrp="1" noChangeArrowheads="1"/>
          </p:cNvSpPr>
          <p:nvPr>
            <p:ph type="sldNum" sz="quarter" idx="4"/>
          </p:nvPr>
        </p:nvSpPr>
        <p:spPr bwMode="white">
          <a:xfrm>
            <a:off x="6705600" y="6400800"/>
            <a:ext cx="1905000" cy="304800"/>
          </a:xfrm>
        </p:spPr>
        <p:txBody>
          <a:bodyPr/>
          <a:lstStyle>
            <a:lvl1pPr>
              <a:defRPr>
                <a:solidFill>
                  <a:srgbClr val="002C77"/>
                </a:solidFill>
              </a:defRPr>
            </a:lvl1pPr>
          </a:lstStyle>
          <a:p>
            <a:fld id="{3CD12919-A0E8-434C-B66D-9733D11789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22E487E-8EB9-4D9D-A190-510FE14552CB}" type="datetime4">
              <a:rPr lang="en-US"/>
              <a:pPr/>
              <a:t>April 19, 2021</a:t>
            </a:fld>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A0CFFC-0F6A-422D-BE2E-AD24BF36E9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84B8E45-76AC-4E0E-993B-0C1482E5E1C4}" type="datetime4">
              <a:rPr lang="en-US"/>
              <a:pPr/>
              <a:t>April 19, 2021</a:t>
            </a:fld>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6D4440-EF79-44D7-997D-39DBE8F264A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90525"/>
            <a:ext cx="1943100" cy="5705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9625" y="390525"/>
            <a:ext cx="5676900" cy="5705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3D9A73E-3047-445A-869D-8C33C31C493B}" type="datetime4">
              <a:rPr lang="en-US"/>
              <a:pPr/>
              <a:t>April 19, 2021</a:t>
            </a:fld>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7129D2-7015-4041-838E-0413A185F9F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D40521D2-FB7C-4EFE-820A-7222F8B1BFD2}"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2060" name="Picture 12" descr="PP_Title_C.jpg                                                 0033966FKarls G4                       C0DC18D5:"/>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2051" name="Rectangle 3"/>
          <p:cNvSpPr>
            <a:spLocks noGrp="1" noChangeArrowheads="1"/>
          </p:cNvSpPr>
          <p:nvPr>
            <p:ph type="ctrTitle"/>
          </p:nvPr>
        </p:nvSpPr>
        <p:spPr bwMode="white">
          <a:xfrm>
            <a:off x="809625" y="876300"/>
            <a:ext cx="7800975" cy="1143000"/>
          </a:xfrm>
        </p:spPr>
        <p:txBody>
          <a:bodyPr/>
          <a:lstStyle>
            <a:lvl1pPr>
              <a:defRPr>
                <a:solidFill>
                  <a:schemeClr val="bg1"/>
                </a:solidFill>
              </a:defRPr>
            </a:lvl1pPr>
          </a:lstStyle>
          <a:p>
            <a:r>
              <a:rPr lang="en-US"/>
              <a:t>Click to edit Master title style</a:t>
            </a:r>
          </a:p>
        </p:txBody>
      </p:sp>
      <p:sp>
        <p:nvSpPr>
          <p:cNvPr id="2052" name="Rectangle 4"/>
          <p:cNvSpPr>
            <a:spLocks noGrp="1" noChangeArrowheads="1"/>
          </p:cNvSpPr>
          <p:nvPr>
            <p:ph type="subTitle" idx="1"/>
          </p:nvPr>
        </p:nvSpPr>
        <p:spPr bwMode="white">
          <a:xfrm>
            <a:off x="809625" y="2057400"/>
            <a:ext cx="7800975" cy="914400"/>
          </a:xfrm>
        </p:spPr>
        <p:txBody>
          <a:bodyPr/>
          <a:lstStyle>
            <a:lvl1pPr marL="0" indent="0">
              <a:buFontTx/>
              <a:buNone/>
              <a:defRPr sz="2400">
                <a:solidFill>
                  <a:schemeClr val="bg1"/>
                </a:solidFill>
              </a:defRPr>
            </a:lvl1pPr>
          </a:lstStyle>
          <a:p>
            <a:r>
              <a:rPr lang="en-US"/>
              <a:t>Click to edit Master subtitle style</a:t>
            </a:r>
          </a:p>
        </p:txBody>
      </p:sp>
      <p:sp>
        <p:nvSpPr>
          <p:cNvPr id="2053" name="Rectangle 5"/>
          <p:cNvSpPr>
            <a:spLocks noGrp="1" noChangeArrowheads="1"/>
          </p:cNvSpPr>
          <p:nvPr>
            <p:ph type="dt" sz="half" idx="2"/>
          </p:nvPr>
        </p:nvSpPr>
        <p:spPr bwMode="auto">
          <a:xfrm>
            <a:off x="819150" y="6400800"/>
            <a:ext cx="1905000" cy="304800"/>
          </a:xfrm>
        </p:spPr>
        <p:txBody>
          <a:bodyPr/>
          <a:lstStyle>
            <a:lvl1pPr>
              <a:defRPr>
                <a:solidFill>
                  <a:srgbClr val="002C77"/>
                </a:solidFill>
              </a:defRPr>
            </a:lvl1pPr>
          </a:lstStyle>
          <a:p>
            <a:fld id="{176720D9-1112-4232-A30C-576AE1F8635D}" type="datetime4">
              <a:rPr lang="en-US"/>
              <a:pPr/>
              <a:t>April 19, 2021</a:t>
            </a:fld>
            <a:endParaRPr lang="en-US">
              <a:latin typeface="Times" charset="0"/>
            </a:endParaRPr>
          </a:p>
        </p:txBody>
      </p:sp>
      <p:sp>
        <p:nvSpPr>
          <p:cNvPr id="2054" name="Rectangle 6"/>
          <p:cNvSpPr>
            <a:spLocks noGrp="1" noChangeArrowheads="1"/>
          </p:cNvSpPr>
          <p:nvPr>
            <p:ph type="ftr" sz="quarter" idx="3"/>
          </p:nvPr>
        </p:nvSpPr>
        <p:spPr bwMode="white">
          <a:xfrm>
            <a:off x="3124200" y="6400800"/>
            <a:ext cx="2895600" cy="304800"/>
          </a:xfrm>
        </p:spPr>
        <p:txBody>
          <a:bodyPr/>
          <a:lstStyle>
            <a:lvl1pPr>
              <a:defRPr>
                <a:solidFill>
                  <a:srgbClr val="002C77"/>
                </a:solidFill>
              </a:defRPr>
            </a:lvl1pPr>
          </a:lstStyle>
          <a:p>
            <a:endParaRPr lang="en-US"/>
          </a:p>
        </p:txBody>
      </p:sp>
      <p:sp>
        <p:nvSpPr>
          <p:cNvPr id="2055" name="Rectangle 7"/>
          <p:cNvSpPr>
            <a:spLocks noGrp="1" noChangeArrowheads="1"/>
          </p:cNvSpPr>
          <p:nvPr>
            <p:ph type="sldNum" sz="quarter" idx="4"/>
          </p:nvPr>
        </p:nvSpPr>
        <p:spPr bwMode="white">
          <a:xfrm>
            <a:off x="6705600" y="6400800"/>
            <a:ext cx="1905000" cy="304800"/>
          </a:xfrm>
        </p:spPr>
        <p:txBody>
          <a:bodyPr/>
          <a:lstStyle>
            <a:lvl1pPr>
              <a:defRPr>
                <a:solidFill>
                  <a:srgbClr val="002C77"/>
                </a:solidFill>
              </a:defRPr>
            </a:lvl1pPr>
          </a:lstStyle>
          <a:p>
            <a:fld id="{3CD12919-A0E8-434C-B66D-9733D11789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0D79E4B-B770-4990-8DED-F684C497E402}" type="datetime4">
              <a:rPr lang="en-US"/>
              <a:pPr/>
              <a:t>April 19, 2021</a:t>
            </a:fld>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BDE2BE-24C3-4200-9B8B-1EF716EF7C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9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72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CF1F318-CA00-4554-907E-34045C437B0F}" type="datetime4">
              <a:rPr lang="en-US"/>
              <a:pPr/>
              <a:t>April 19, 2021</a:t>
            </a:fld>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BFA3BF-79AB-457E-9E55-16F1955AEF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9D4D2DF6-6B25-45AB-89D3-BB28E353E699}" type="datetime4">
              <a:rPr lang="en-US"/>
              <a:pPr/>
              <a:t>April 19, 2021</a:t>
            </a:fld>
            <a:endParaRPr lang="en-US">
              <a:latin typeface="Times" charset="0"/>
            </a:endParaRP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CD495B3-FE4C-420A-B69B-3422C67A86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590E114-B92D-41D3-8697-1F9A2555BFCE}" type="datetime4">
              <a:rPr lang="en-US"/>
              <a:pPr/>
              <a:t>April 19, 2021</a:t>
            </a:fld>
            <a:endParaRPr lang="en-US">
              <a:latin typeface="Times" charset="0"/>
            </a:endParaRPr>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EB8916-0018-4B8D-AA44-29DFE3AA15A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68DFA0B-C084-412C-95D4-4E8A248A1632}" type="datetime4">
              <a:rPr lang="en-US"/>
              <a:pPr/>
              <a:t>April 19, 2021</a:t>
            </a:fld>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69BA3C-EF23-4794-A71B-EFAC48DA15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PP_Second_C.jpg                                                0033966FKarls G4                       C0DC18D5:"/>
          <p:cNvPicPr>
            <a:picLocks noChangeAspect="1" noChangeArrowheads="1"/>
          </p:cNvPicPr>
          <p:nvPr/>
        </p:nvPicPr>
        <p:blipFill>
          <a:blip r:embed="rId15" cstate="print"/>
          <a:srcRect/>
          <a:stretch>
            <a:fillRect/>
          </a:stretch>
        </p:blipFill>
        <p:spPr bwMode="auto">
          <a:xfrm>
            <a:off x="0" y="0"/>
            <a:ext cx="9145588" cy="6859588"/>
          </a:xfrm>
          <a:prstGeom prst="rect">
            <a:avLst/>
          </a:prstGeom>
          <a:noFill/>
        </p:spPr>
      </p:pic>
      <p:sp>
        <p:nvSpPr>
          <p:cNvPr id="1026" name="Rectangle 2"/>
          <p:cNvSpPr>
            <a:spLocks noGrp="1" noChangeArrowheads="1"/>
          </p:cNvSpPr>
          <p:nvPr>
            <p:ph type="title"/>
          </p:nvPr>
        </p:nvSpPr>
        <p:spPr bwMode="black">
          <a:xfrm>
            <a:off x="809625" y="390525"/>
            <a:ext cx="77724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black">
          <a:xfrm>
            <a:off x="809625"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black">
          <a:xfrm>
            <a:off x="809625" y="63246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54B8E"/>
                </a:solidFill>
                <a:latin typeface="+mn-lt"/>
              </a:defRPr>
            </a:lvl1pPr>
          </a:lstStyle>
          <a:p>
            <a:fld id="{06661E47-CD79-476E-B688-2D9566A8C8EA}" type="datetime4">
              <a:rPr lang="en-US"/>
              <a:pPr/>
              <a:t>April 19, 2021</a:t>
            </a:fld>
            <a:endParaRPr lang="en-US"/>
          </a:p>
        </p:txBody>
      </p:sp>
      <p:sp>
        <p:nvSpPr>
          <p:cNvPr id="1029" name="Rectangle 5"/>
          <p:cNvSpPr>
            <a:spLocks noGrp="1" noChangeArrowheads="1"/>
          </p:cNvSpPr>
          <p:nvPr>
            <p:ph type="ftr" sz="quarter" idx="3"/>
          </p:nvPr>
        </p:nvSpPr>
        <p:spPr bwMode="black">
          <a:xfrm>
            <a:off x="2895600" y="63246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254B8E"/>
                </a:solidFill>
                <a:latin typeface="+mn-lt"/>
              </a:defRPr>
            </a:lvl1pPr>
          </a:lstStyle>
          <a:p>
            <a:endParaRPr lang="en-US"/>
          </a:p>
        </p:txBody>
      </p:sp>
      <p:sp>
        <p:nvSpPr>
          <p:cNvPr id="1030" name="Rectangle 6"/>
          <p:cNvSpPr>
            <a:spLocks noGrp="1" noChangeArrowheads="1"/>
          </p:cNvSpPr>
          <p:nvPr>
            <p:ph type="sldNum" sz="quarter" idx="4"/>
          </p:nvPr>
        </p:nvSpPr>
        <p:spPr bwMode="black">
          <a:xfrm>
            <a:off x="6172200" y="6324600"/>
            <a:ext cx="1066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254B8E"/>
                </a:solidFill>
                <a:latin typeface="+mn-lt"/>
              </a:defRPr>
            </a:lvl1pPr>
          </a:lstStyle>
          <a:p>
            <a:fld id="{5FCD839F-4E6D-42FF-8B78-7E62EBB14B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p:txStyles>
    <p:titleStyle>
      <a:lvl1pPr algn="l" rtl="0" eaLnBrk="1" fontAlgn="base" hangingPunct="1">
        <a:spcBef>
          <a:spcPct val="0"/>
        </a:spcBef>
        <a:spcAft>
          <a:spcPct val="0"/>
        </a:spcAft>
        <a:defRPr sz="3600" b="1">
          <a:solidFill>
            <a:srgbClr val="254B8E"/>
          </a:solidFill>
          <a:latin typeface="+mj-lt"/>
          <a:ea typeface="+mj-ea"/>
          <a:cs typeface="+mj-cs"/>
        </a:defRPr>
      </a:lvl1pPr>
      <a:lvl2pPr algn="l" rtl="0" eaLnBrk="1" fontAlgn="base" hangingPunct="1">
        <a:spcBef>
          <a:spcPct val="0"/>
        </a:spcBef>
        <a:spcAft>
          <a:spcPct val="0"/>
        </a:spcAft>
        <a:defRPr sz="3600" b="1">
          <a:solidFill>
            <a:srgbClr val="254B8E"/>
          </a:solidFill>
          <a:latin typeface="Arial" charset="0"/>
        </a:defRPr>
      </a:lvl2pPr>
      <a:lvl3pPr algn="l" rtl="0" eaLnBrk="1" fontAlgn="base" hangingPunct="1">
        <a:spcBef>
          <a:spcPct val="0"/>
        </a:spcBef>
        <a:spcAft>
          <a:spcPct val="0"/>
        </a:spcAft>
        <a:defRPr sz="3600" b="1">
          <a:solidFill>
            <a:srgbClr val="254B8E"/>
          </a:solidFill>
          <a:latin typeface="Arial" charset="0"/>
        </a:defRPr>
      </a:lvl3pPr>
      <a:lvl4pPr algn="l" rtl="0" eaLnBrk="1" fontAlgn="base" hangingPunct="1">
        <a:spcBef>
          <a:spcPct val="0"/>
        </a:spcBef>
        <a:spcAft>
          <a:spcPct val="0"/>
        </a:spcAft>
        <a:defRPr sz="3600" b="1">
          <a:solidFill>
            <a:srgbClr val="254B8E"/>
          </a:solidFill>
          <a:latin typeface="Arial" charset="0"/>
        </a:defRPr>
      </a:lvl4pPr>
      <a:lvl5pPr algn="l" rtl="0" eaLnBrk="1" fontAlgn="base" hangingPunct="1">
        <a:spcBef>
          <a:spcPct val="0"/>
        </a:spcBef>
        <a:spcAft>
          <a:spcPct val="0"/>
        </a:spcAft>
        <a:defRPr sz="3600" b="1">
          <a:solidFill>
            <a:srgbClr val="254B8E"/>
          </a:solidFill>
          <a:latin typeface="Arial" charset="0"/>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p:titleStyle>
    <p:bodyStyle>
      <a:lvl1pPr marL="342900" indent="-342900" algn="l" rtl="0" eaLnBrk="1" fontAlgn="base" hangingPunct="1">
        <a:spcBef>
          <a:spcPct val="20000"/>
        </a:spcBef>
        <a:spcAft>
          <a:spcPct val="0"/>
        </a:spcAft>
        <a:buChar char="•"/>
        <a:defRPr sz="3200">
          <a:solidFill>
            <a:srgbClr val="254B8E"/>
          </a:solidFill>
          <a:latin typeface="+mn-lt"/>
          <a:ea typeface="+mn-ea"/>
          <a:cs typeface="+mn-cs"/>
        </a:defRPr>
      </a:lvl1pPr>
      <a:lvl2pPr marL="742950" indent="-285750" algn="l" rtl="0" eaLnBrk="1" fontAlgn="base" hangingPunct="1">
        <a:spcBef>
          <a:spcPct val="20000"/>
        </a:spcBef>
        <a:spcAft>
          <a:spcPct val="0"/>
        </a:spcAft>
        <a:buChar char="–"/>
        <a:defRPr sz="2800">
          <a:solidFill>
            <a:srgbClr val="254B8E"/>
          </a:solidFill>
          <a:latin typeface="+mn-lt"/>
        </a:defRPr>
      </a:lvl2pPr>
      <a:lvl3pPr marL="1143000" indent="-228600" algn="l" rtl="0" eaLnBrk="1" fontAlgn="base" hangingPunct="1">
        <a:spcBef>
          <a:spcPct val="20000"/>
        </a:spcBef>
        <a:spcAft>
          <a:spcPct val="0"/>
        </a:spcAft>
        <a:buChar char="•"/>
        <a:defRPr sz="2400">
          <a:solidFill>
            <a:srgbClr val="254B8E"/>
          </a:solidFill>
          <a:latin typeface="+mn-lt"/>
        </a:defRPr>
      </a:lvl3pPr>
      <a:lvl4pPr marL="1600200" indent="-228600" algn="l" rtl="0" eaLnBrk="1" fontAlgn="base" hangingPunct="1">
        <a:spcBef>
          <a:spcPct val="20000"/>
        </a:spcBef>
        <a:spcAft>
          <a:spcPct val="0"/>
        </a:spcAft>
        <a:buChar char="–"/>
        <a:defRPr sz="2000">
          <a:solidFill>
            <a:srgbClr val="254B8E"/>
          </a:solidFill>
          <a:latin typeface="+mn-lt"/>
        </a:defRPr>
      </a:lvl4pPr>
      <a:lvl5pPr marL="2057400" indent="-228600" algn="l" rtl="0" eaLnBrk="1" fontAlgn="base" hangingPunct="1">
        <a:spcBef>
          <a:spcPct val="20000"/>
        </a:spcBef>
        <a:spcAft>
          <a:spcPct val="0"/>
        </a:spcAft>
        <a:buChar char="»"/>
        <a:defRPr sz="2000">
          <a:solidFill>
            <a:srgbClr val="254B8E"/>
          </a:solidFill>
          <a:latin typeface="+mn-lt"/>
        </a:defRPr>
      </a:lvl5pPr>
      <a:lvl6pPr marL="2514600" indent="-228600" algn="l" rtl="0" eaLnBrk="1" fontAlgn="base" hangingPunct="1">
        <a:spcBef>
          <a:spcPct val="20000"/>
        </a:spcBef>
        <a:spcAft>
          <a:spcPct val="0"/>
        </a:spcAft>
        <a:buChar char="»"/>
        <a:defRPr sz="2000">
          <a:solidFill>
            <a:srgbClr val="254B8E"/>
          </a:solidFill>
          <a:latin typeface="+mn-lt"/>
        </a:defRPr>
      </a:lvl6pPr>
      <a:lvl7pPr marL="2971800" indent="-228600" algn="l" rtl="0" eaLnBrk="1" fontAlgn="base" hangingPunct="1">
        <a:spcBef>
          <a:spcPct val="20000"/>
        </a:spcBef>
        <a:spcAft>
          <a:spcPct val="0"/>
        </a:spcAft>
        <a:buChar char="»"/>
        <a:defRPr sz="2000">
          <a:solidFill>
            <a:srgbClr val="254B8E"/>
          </a:solidFill>
          <a:latin typeface="+mn-lt"/>
        </a:defRPr>
      </a:lvl7pPr>
      <a:lvl8pPr marL="3429000" indent="-228600" algn="l" rtl="0" eaLnBrk="1" fontAlgn="base" hangingPunct="1">
        <a:spcBef>
          <a:spcPct val="20000"/>
        </a:spcBef>
        <a:spcAft>
          <a:spcPct val="0"/>
        </a:spcAft>
        <a:buChar char="»"/>
        <a:defRPr sz="2000">
          <a:solidFill>
            <a:srgbClr val="254B8E"/>
          </a:solidFill>
          <a:latin typeface="+mn-lt"/>
        </a:defRPr>
      </a:lvl8pPr>
      <a:lvl9pPr marL="3886200" indent="-228600" algn="l" rtl="0" eaLnBrk="1" fontAlgn="base" hangingPunct="1">
        <a:spcBef>
          <a:spcPct val="20000"/>
        </a:spcBef>
        <a:spcAft>
          <a:spcPct val="0"/>
        </a:spcAft>
        <a:buChar char="»"/>
        <a:defRPr sz="2000">
          <a:solidFill>
            <a:srgbClr val="254B8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switchbazaar.com/blog/basic-electrical-questions-answ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lIns="90488" tIns="44450" rIns="90488" bIns="44450"/>
          <a:lstStyle/>
          <a:p>
            <a:pPr algn="ctr"/>
            <a:r>
              <a:rPr lang="en-US" sz="4000" dirty="0">
                <a:solidFill>
                  <a:srgbClr val="FFFF00"/>
                </a:solidFill>
              </a:rPr>
              <a:t>CLOTT 3</a:t>
            </a:r>
            <a:br>
              <a:rPr lang="en-US" dirty="0">
                <a:solidFill>
                  <a:srgbClr val="FFFF00"/>
                </a:solidFill>
              </a:rPr>
            </a:br>
            <a:r>
              <a:rPr lang="en-US" sz="3200" b="0" dirty="0"/>
              <a:t>April 2021</a:t>
            </a:r>
            <a:br>
              <a:rPr lang="en-US" sz="3200" b="0" dirty="0"/>
            </a:br>
            <a:r>
              <a:rPr lang="en-US" sz="3200" b="0" dirty="0"/>
              <a:t>Monthly Project Planning Meeting</a:t>
            </a:r>
            <a:br>
              <a:rPr lang="en-US" sz="3200" b="0" dirty="0"/>
            </a:br>
            <a:endParaRPr lang="en-US" sz="2800" b="0" dirty="0">
              <a:solidFill>
                <a:srgbClr val="FFFF00"/>
              </a:solidFill>
            </a:endParaRPr>
          </a:p>
        </p:txBody>
      </p:sp>
      <p:sp>
        <p:nvSpPr>
          <p:cNvPr id="2" name="Subtitle 1"/>
          <p:cNvSpPr>
            <a:spLocks noGrp="1"/>
          </p:cNvSpPr>
          <p:nvPr>
            <p:ph type="subTitle" idx="1"/>
          </p:nvPr>
        </p:nvSpPr>
        <p:spPr>
          <a:xfrm>
            <a:off x="0" y="2594463"/>
            <a:ext cx="9144000" cy="914400"/>
          </a:xfrm>
        </p:spPr>
        <p:txBody>
          <a:bodyPr/>
          <a:lstStyle/>
          <a:p>
            <a:pPr algn="ctr"/>
            <a:r>
              <a:rPr lang="en-US" sz="2800" dirty="0">
                <a:solidFill>
                  <a:srgbClr val="FFFF00"/>
                </a:solidFill>
              </a:rPr>
              <a:t>“Implementing Best-Practice, Patient-Centered Venous Thromboembolism (VTE) Prevention in Trauma Centers”</a:t>
            </a:r>
          </a:p>
          <a:p>
            <a:endParaRPr lang="en-US" dirty="0"/>
          </a:p>
        </p:txBody>
      </p:sp>
      <p:sp>
        <p:nvSpPr>
          <p:cNvPr id="4" name="Date Placeholder 3"/>
          <p:cNvSpPr>
            <a:spLocks noGrp="1"/>
          </p:cNvSpPr>
          <p:nvPr>
            <p:ph type="dt" sz="half" idx="2"/>
          </p:nvPr>
        </p:nvSpPr>
        <p:spPr>
          <a:xfrm>
            <a:off x="1" y="6400800"/>
            <a:ext cx="9143999" cy="304800"/>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dirty="0">
                <a:latin typeface="Arial"/>
              </a:rPr>
              <a:t>April 19</a:t>
            </a:r>
            <a:r>
              <a:rPr kumimoji="0" lang="en-US" sz="1800" b="0" i="0" u="none" strike="noStrike" kern="1200" cap="none" spc="0" normalizeH="0" baseline="0" noProof="0" dirty="0">
                <a:ln>
                  <a:noFill/>
                </a:ln>
                <a:solidFill>
                  <a:srgbClr val="002C77"/>
                </a:solidFill>
                <a:effectLst/>
                <a:uLnTx/>
                <a:uFillTx/>
                <a:latin typeface="Arial"/>
                <a:ea typeface="+mn-ea"/>
                <a:cs typeface="+mn-cs"/>
              </a:rPr>
              <a:t>, 2021</a:t>
            </a:r>
            <a:endParaRPr kumimoji="0" lang="en-US" sz="2000" b="0" i="0" u="none" strike="noStrike" kern="1200" cap="none" spc="0" normalizeH="0" baseline="0" noProof="0" dirty="0">
              <a:ln>
                <a:noFill/>
              </a:ln>
              <a:solidFill>
                <a:srgbClr val="002C77"/>
              </a:solidFill>
              <a:effectLst/>
              <a:uLnTx/>
              <a:uFillTx/>
              <a:latin typeface="Times" charset="0"/>
              <a:ea typeface="+mn-ea"/>
              <a:cs typeface="+mn-cs"/>
            </a:endParaRPr>
          </a:p>
        </p:txBody>
      </p:sp>
      <p:pic>
        <p:nvPicPr>
          <p:cNvPr id="3" name="Picture 2" descr="A close up of a sign&#10;&#10;Description automatically generated">
            <a:extLst>
              <a:ext uri="{FF2B5EF4-FFF2-40B4-BE49-F238E27FC236}">
                <a16:creationId xmlns:a16="http://schemas.microsoft.com/office/drawing/2014/main" id="{63705D97-C62B-46E0-9CAB-C66DBC1EB1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3614269"/>
            <a:ext cx="2362200" cy="2246905"/>
          </a:xfrm>
          <a:prstGeom prst="rect">
            <a:avLst/>
          </a:prstGeom>
        </p:spPr>
      </p:pic>
      <p:pic>
        <p:nvPicPr>
          <p:cNvPr id="8" name="Picture 7" descr="A drawing of a face&#10;&#10;Description automatically generated">
            <a:extLst>
              <a:ext uri="{FF2B5EF4-FFF2-40B4-BE49-F238E27FC236}">
                <a16:creationId xmlns:a16="http://schemas.microsoft.com/office/drawing/2014/main" id="{DE17B40A-490F-4BE0-B95C-E5FF48C865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000" y="3614269"/>
            <a:ext cx="2667000" cy="1215537"/>
          </a:xfrm>
          <a:prstGeom prst="rect">
            <a:avLst/>
          </a:prstGeom>
        </p:spPr>
      </p:pic>
    </p:spTree>
    <p:extLst>
      <p:ext uri="{BB962C8B-B14F-4D97-AF65-F5344CB8AC3E}">
        <p14:creationId xmlns:p14="http://schemas.microsoft.com/office/powerpoint/2010/main" val="21561367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4" name="Rectangle 4"/>
          <p:cNvSpPr>
            <a:spLocks noGrp="1" noChangeArrowheads="1"/>
          </p:cNvSpPr>
          <p:nvPr>
            <p:ph type="title"/>
          </p:nvPr>
        </p:nvSpPr>
        <p:spPr/>
        <p:txBody>
          <a:bodyPr/>
          <a:lstStyle/>
          <a:p>
            <a:r>
              <a:rPr lang="en-US" dirty="0"/>
              <a:t>Participating Sites</a:t>
            </a:r>
          </a:p>
        </p:txBody>
      </p:sp>
      <p:graphicFrame>
        <p:nvGraphicFramePr>
          <p:cNvPr id="2" name="Table 1">
            <a:extLst>
              <a:ext uri="{FF2B5EF4-FFF2-40B4-BE49-F238E27FC236}">
                <a16:creationId xmlns:a16="http://schemas.microsoft.com/office/drawing/2014/main" id="{771778BD-85FB-4CA4-8470-C8704FF3724A}"/>
              </a:ext>
            </a:extLst>
          </p:cNvPr>
          <p:cNvGraphicFramePr>
            <a:graphicFrameLocks noGrp="1"/>
          </p:cNvGraphicFramePr>
          <p:nvPr>
            <p:extLst>
              <p:ext uri="{D42A27DB-BD31-4B8C-83A1-F6EECF244321}">
                <p14:modId xmlns:p14="http://schemas.microsoft.com/office/powerpoint/2010/main" val="2944772723"/>
              </p:ext>
            </p:extLst>
          </p:nvPr>
        </p:nvGraphicFramePr>
        <p:xfrm>
          <a:off x="685800" y="1905000"/>
          <a:ext cx="7007225" cy="4038602"/>
        </p:xfrm>
        <a:graphic>
          <a:graphicData uri="http://schemas.openxmlformats.org/drawingml/2006/table">
            <a:tbl>
              <a:tblPr>
                <a:tableStyleId>{5C22544A-7EE6-4342-B048-85BDC9FD1C3A}</a:tableStyleId>
              </a:tblPr>
              <a:tblGrid>
                <a:gridCol w="7007225">
                  <a:extLst>
                    <a:ext uri="{9D8B030D-6E8A-4147-A177-3AD203B41FA5}">
                      <a16:colId xmlns:a16="http://schemas.microsoft.com/office/drawing/2014/main" val="424031088"/>
                    </a:ext>
                  </a:extLst>
                </a:gridCol>
              </a:tblGrid>
              <a:tr h="459286">
                <a:tc>
                  <a:txBody>
                    <a:bodyPr/>
                    <a:lstStyle/>
                    <a:p>
                      <a:pPr algn="l" fontAlgn="b"/>
                      <a:r>
                        <a:rPr lang="en-US" sz="2400" u="none" strike="noStrike" dirty="0">
                          <a:effectLst/>
                        </a:rPr>
                        <a:t>Participating Trauma Centers</a:t>
                      </a:r>
                      <a:endParaRPr lang="en-US" sz="24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83985779"/>
                  </a:ext>
                </a:extLst>
              </a:tr>
              <a:tr h="359981">
                <a:tc>
                  <a:txBody>
                    <a:bodyPr/>
                    <a:lstStyle/>
                    <a:p>
                      <a:pPr marL="342900" indent="-342900" algn="l" fontAlgn="b">
                        <a:buFont typeface="+mj-lt"/>
                        <a:buAutoNum type="arabicPeriod"/>
                      </a:pPr>
                      <a:r>
                        <a:rPr lang="en-US" sz="1400" u="none" strike="noStrike" dirty="0">
                          <a:effectLst/>
                        </a:rPr>
                        <a:t>University of Maryland</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8898787"/>
                  </a:ext>
                </a:extLst>
              </a:tr>
              <a:tr h="359981">
                <a:tc>
                  <a:txBody>
                    <a:bodyPr/>
                    <a:lstStyle/>
                    <a:p>
                      <a:pPr marL="0" indent="0" algn="l" fontAlgn="b">
                        <a:buFont typeface="+mj-lt"/>
                        <a:buNone/>
                      </a:pPr>
                      <a:r>
                        <a:rPr lang="en-US" sz="1400" u="none" strike="noStrike" dirty="0">
                          <a:effectLst/>
                        </a:rPr>
                        <a:t>2.    Oregon Health &amp; Science University</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06472453"/>
                  </a:ext>
                </a:extLst>
              </a:tr>
              <a:tr h="359981">
                <a:tc>
                  <a:txBody>
                    <a:bodyPr/>
                    <a:lstStyle/>
                    <a:p>
                      <a:pPr marL="0" indent="0" algn="l" fontAlgn="b">
                        <a:buFont typeface="+mj-lt"/>
                        <a:buNone/>
                      </a:pPr>
                      <a:r>
                        <a:rPr lang="en-US" sz="1400" u="none" strike="noStrike" dirty="0">
                          <a:effectLst/>
                        </a:rPr>
                        <a:t>3.    Medical College of Wisconsin</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29167573"/>
                  </a:ext>
                </a:extLst>
              </a:tr>
              <a:tr h="359981">
                <a:tc>
                  <a:txBody>
                    <a:bodyPr/>
                    <a:lstStyle/>
                    <a:p>
                      <a:pPr marL="0" indent="0" algn="l" fontAlgn="b">
                        <a:buFont typeface="+mj-lt"/>
                        <a:buNone/>
                      </a:pPr>
                      <a:r>
                        <a:rPr lang="en-US" sz="1400" u="none" strike="noStrike" dirty="0">
                          <a:effectLst/>
                        </a:rPr>
                        <a:t>4.    Stanford University</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1081676"/>
                  </a:ext>
                </a:extLst>
              </a:tr>
              <a:tr h="359981">
                <a:tc>
                  <a:txBody>
                    <a:bodyPr/>
                    <a:lstStyle/>
                    <a:p>
                      <a:pPr marL="0" indent="0" algn="l" fontAlgn="b">
                        <a:buFont typeface="+mj-lt"/>
                        <a:buNone/>
                      </a:pPr>
                      <a:r>
                        <a:rPr lang="en-US" sz="1400" u="none" strike="noStrike" dirty="0">
                          <a:effectLst/>
                        </a:rPr>
                        <a:t>5.    UC San Diego </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46284230"/>
                  </a:ext>
                </a:extLst>
              </a:tr>
              <a:tr h="339487">
                <a:tc>
                  <a:txBody>
                    <a:bodyPr/>
                    <a:lstStyle/>
                    <a:p>
                      <a:pPr marL="0" indent="0" algn="l" fontAlgn="b">
                        <a:buFont typeface="+mj-lt"/>
                        <a:buNone/>
                      </a:pPr>
                      <a:r>
                        <a:rPr lang="en-US" sz="1400" u="none" strike="noStrike" dirty="0">
                          <a:effectLst/>
                        </a:rPr>
                        <a:t>6.    University of California San Francisco</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46871759"/>
                  </a:ext>
                </a:extLst>
              </a:tr>
              <a:tr h="359981">
                <a:tc>
                  <a:txBody>
                    <a:bodyPr/>
                    <a:lstStyle/>
                    <a:p>
                      <a:pPr marL="0" indent="0" algn="l" fontAlgn="b">
                        <a:buFont typeface="+mj-lt"/>
                        <a:buNone/>
                      </a:pPr>
                      <a:r>
                        <a:rPr lang="en-US" sz="1400" u="none" strike="noStrike" dirty="0">
                          <a:effectLst/>
                        </a:rPr>
                        <a:t>7.    University of Utah </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51336206"/>
                  </a:ext>
                </a:extLst>
              </a:tr>
              <a:tr h="359981">
                <a:tc>
                  <a:txBody>
                    <a:bodyPr/>
                    <a:lstStyle/>
                    <a:p>
                      <a:pPr marL="0" indent="0" algn="l" fontAlgn="b">
                        <a:buFont typeface="+mj-lt"/>
                        <a:buNone/>
                      </a:pPr>
                      <a:r>
                        <a:rPr lang="en-US" sz="1400" u="none" strike="noStrike" dirty="0">
                          <a:effectLst/>
                        </a:rPr>
                        <a:t>8.    Medical University of South Carolina </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58810094"/>
                  </a:ext>
                </a:extLst>
              </a:tr>
              <a:tr h="359981">
                <a:tc>
                  <a:txBody>
                    <a:bodyPr/>
                    <a:lstStyle/>
                    <a:p>
                      <a:pPr marL="0" indent="0" algn="l" fontAlgn="b">
                        <a:buFont typeface="+mj-lt"/>
                        <a:buNone/>
                      </a:pPr>
                      <a:r>
                        <a:rPr lang="en-US" sz="1400" u="none" strike="noStrike" dirty="0">
                          <a:effectLst/>
                        </a:rPr>
                        <a:t>9.    Penn Medicine- Lancaster General Hospital</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73086172"/>
                  </a:ext>
                </a:extLst>
              </a:tr>
              <a:tr h="359981">
                <a:tc>
                  <a:txBody>
                    <a:bodyPr/>
                    <a:lstStyle/>
                    <a:p>
                      <a:pPr marL="0" indent="0" algn="l" fontAlgn="b">
                        <a:buFont typeface="+mj-lt"/>
                        <a:buNone/>
                      </a:pPr>
                      <a:r>
                        <a:rPr lang="en-US" sz="1400" b="0" i="0" u="none" strike="noStrike" dirty="0">
                          <a:solidFill>
                            <a:srgbClr val="000000"/>
                          </a:solidFill>
                          <a:effectLst/>
                          <a:latin typeface="Arial" panose="020B0604020202020204" pitchFamily="34" charset="0"/>
                          <a:cs typeface="Arial" panose="020B0604020202020204" pitchFamily="34" charset="0"/>
                        </a:rPr>
                        <a:t>10.   Christiana</a:t>
                      </a:r>
                    </a:p>
                  </a:txBody>
                  <a:tcPr marL="6350" marR="6350" marT="6350" marB="0" anchor="b"/>
                </a:tc>
                <a:extLst>
                  <a:ext uri="{0D108BD9-81ED-4DB2-BD59-A6C34878D82A}">
                    <a16:rowId xmlns:a16="http://schemas.microsoft.com/office/drawing/2014/main" val="979908730"/>
                  </a:ext>
                </a:extLst>
              </a:tr>
            </a:tbl>
          </a:graphicData>
        </a:graphic>
      </p:graphicFrame>
    </p:spTree>
    <p:extLst>
      <p:ext uri="{BB962C8B-B14F-4D97-AF65-F5344CB8AC3E}">
        <p14:creationId xmlns:p14="http://schemas.microsoft.com/office/powerpoint/2010/main" val="257328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09625" y="533400"/>
            <a:ext cx="7772400" cy="1143000"/>
          </a:xfrm>
        </p:spPr>
        <p:txBody>
          <a:bodyPr rtlCol="0">
            <a:normAutofit/>
          </a:bodyPr>
          <a:lstStyle/>
          <a:p>
            <a:pPr eaLnBrk="1" fontAlgn="auto" hangingPunct="1">
              <a:spcAft>
                <a:spcPts val="0"/>
              </a:spcAft>
              <a:defRPr/>
            </a:pPr>
            <a:r>
              <a:rPr lang="en-US" sz="4000" dirty="0"/>
              <a:t>Contracting, IRB, DUA</a:t>
            </a:r>
            <a:endParaRPr lang="en-US" sz="2800" dirty="0"/>
          </a:p>
        </p:txBody>
      </p:sp>
      <p:graphicFrame>
        <p:nvGraphicFramePr>
          <p:cNvPr id="3" name="Table 2">
            <a:extLst>
              <a:ext uri="{FF2B5EF4-FFF2-40B4-BE49-F238E27FC236}">
                <a16:creationId xmlns:a16="http://schemas.microsoft.com/office/drawing/2014/main" id="{160A6A3D-1CEF-43CF-BDA2-D9EA2F56CFEC}"/>
              </a:ext>
            </a:extLst>
          </p:cNvPr>
          <p:cNvGraphicFramePr>
            <a:graphicFrameLocks noGrp="1"/>
          </p:cNvGraphicFramePr>
          <p:nvPr>
            <p:extLst>
              <p:ext uri="{D42A27DB-BD31-4B8C-83A1-F6EECF244321}">
                <p14:modId xmlns:p14="http://schemas.microsoft.com/office/powerpoint/2010/main" val="3105565178"/>
              </p:ext>
            </p:extLst>
          </p:nvPr>
        </p:nvGraphicFramePr>
        <p:xfrm>
          <a:off x="381000" y="2133600"/>
          <a:ext cx="8458200" cy="3905251"/>
        </p:xfrm>
        <a:graphic>
          <a:graphicData uri="http://schemas.openxmlformats.org/drawingml/2006/table">
            <a:tbl>
              <a:tblPr/>
              <a:tblGrid>
                <a:gridCol w="2907967">
                  <a:extLst>
                    <a:ext uri="{9D8B030D-6E8A-4147-A177-3AD203B41FA5}">
                      <a16:colId xmlns:a16="http://schemas.microsoft.com/office/drawing/2014/main" val="2485628844"/>
                    </a:ext>
                  </a:extLst>
                </a:gridCol>
                <a:gridCol w="1564693">
                  <a:extLst>
                    <a:ext uri="{9D8B030D-6E8A-4147-A177-3AD203B41FA5}">
                      <a16:colId xmlns:a16="http://schemas.microsoft.com/office/drawing/2014/main" val="4082123578"/>
                    </a:ext>
                  </a:extLst>
                </a:gridCol>
                <a:gridCol w="2037054">
                  <a:extLst>
                    <a:ext uri="{9D8B030D-6E8A-4147-A177-3AD203B41FA5}">
                      <a16:colId xmlns:a16="http://schemas.microsoft.com/office/drawing/2014/main" val="1628463246"/>
                    </a:ext>
                  </a:extLst>
                </a:gridCol>
                <a:gridCol w="1948486">
                  <a:extLst>
                    <a:ext uri="{9D8B030D-6E8A-4147-A177-3AD203B41FA5}">
                      <a16:colId xmlns:a16="http://schemas.microsoft.com/office/drawing/2014/main" val="1552684069"/>
                    </a:ext>
                  </a:extLst>
                </a:gridCol>
              </a:tblGrid>
              <a:tr h="295276">
                <a:tc>
                  <a:txBody>
                    <a:bodyPr/>
                    <a:lstStyle/>
                    <a:p>
                      <a:pPr algn="ctr" fontAlgn="b"/>
                      <a:r>
                        <a:rPr lang="en-US" sz="1200" b="1" i="0" u="none" strike="noStrike">
                          <a:solidFill>
                            <a:srgbClr val="000000"/>
                          </a:solidFill>
                          <a:effectLst/>
                          <a:latin typeface="Calibri" panose="020F0502020204030204" pitchFamily="34" charset="0"/>
                        </a:rPr>
                        <a:t>Site 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Contract Status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IRB Status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DUA Status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505447"/>
                  </a:ext>
                </a:extLst>
              </a:tr>
              <a:tr h="276225">
                <a:tc>
                  <a:txBody>
                    <a:bodyPr/>
                    <a:lstStyle/>
                    <a:p>
                      <a:pPr algn="l" fontAlgn="b"/>
                      <a:r>
                        <a:rPr lang="en-US" sz="1100" b="1" i="0" u="none" strike="noStrike">
                          <a:solidFill>
                            <a:srgbClr val="000000"/>
                          </a:solidFill>
                          <a:effectLst/>
                          <a:latin typeface="Calibri" panose="020F0502020204030204" pitchFamily="34" charset="0"/>
                        </a:rPr>
                        <a:t>UC San Diego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Approved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Complete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868361"/>
                  </a:ext>
                </a:extLst>
              </a:tr>
              <a:tr h="571499">
                <a:tc>
                  <a:txBody>
                    <a:bodyPr/>
                    <a:lstStyle/>
                    <a:p>
                      <a:pPr algn="l" fontAlgn="b"/>
                      <a:r>
                        <a:rPr lang="en-US" sz="1100" b="1" i="0" u="none" strike="noStrike" dirty="0">
                          <a:solidFill>
                            <a:srgbClr val="000000"/>
                          </a:solidFill>
                          <a:effectLst/>
                          <a:latin typeface="Calibri" panose="020F0502020204030204" pitchFamily="34" charset="0"/>
                        </a:rPr>
                        <a:t>Lancaster General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Approved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Complete (being updated)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271619"/>
                  </a:ext>
                </a:extLst>
              </a:tr>
              <a:tr h="276225">
                <a:tc>
                  <a:txBody>
                    <a:bodyPr/>
                    <a:lstStyle/>
                    <a:p>
                      <a:pPr algn="l" fontAlgn="b"/>
                      <a:r>
                        <a:rPr lang="en-US" sz="1100" b="1" i="0" u="none" strike="noStrike">
                          <a:solidFill>
                            <a:srgbClr val="000000"/>
                          </a:solidFill>
                          <a:effectLst/>
                          <a:latin typeface="Calibri" panose="020F0502020204030204" pitchFamily="34" charset="0"/>
                        </a:rPr>
                        <a:t>University of Maryland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Approved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Review in 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5795297"/>
                  </a:ext>
                </a:extLst>
              </a:tr>
              <a:tr h="552451">
                <a:tc>
                  <a:txBody>
                    <a:bodyPr/>
                    <a:lstStyle/>
                    <a:p>
                      <a:pPr algn="l" fontAlgn="b"/>
                      <a:r>
                        <a:rPr lang="en-US" sz="1100" b="1" i="0" u="none" strike="noStrike">
                          <a:solidFill>
                            <a:srgbClr val="000000"/>
                          </a:solidFill>
                          <a:effectLst/>
                          <a:latin typeface="Calibri" panose="020F0502020204030204" pitchFamily="34" charset="0"/>
                        </a:rPr>
                        <a:t>University of California San Francisco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Review in 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065709"/>
                  </a:ext>
                </a:extLst>
              </a:tr>
              <a:tr h="276225">
                <a:tc>
                  <a:txBody>
                    <a:bodyPr/>
                    <a:lstStyle/>
                    <a:p>
                      <a:pPr algn="l" fontAlgn="b"/>
                      <a:r>
                        <a:rPr lang="en-US" sz="1100" b="1" i="0" u="none" strike="noStrike">
                          <a:solidFill>
                            <a:srgbClr val="000000"/>
                          </a:solidFill>
                          <a:effectLst/>
                          <a:latin typeface="Calibri" panose="020F0502020204030204" pitchFamily="34" charset="0"/>
                        </a:rPr>
                        <a:t>Medical College of Wisconsin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Review in 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262605"/>
                  </a:ext>
                </a:extLst>
              </a:tr>
              <a:tr h="276225">
                <a:tc>
                  <a:txBody>
                    <a:bodyPr/>
                    <a:lstStyle/>
                    <a:p>
                      <a:pPr algn="l" fontAlgn="b"/>
                      <a:r>
                        <a:rPr lang="en-US" sz="1100" b="1" i="0" u="none" strike="noStrike">
                          <a:solidFill>
                            <a:srgbClr val="000000"/>
                          </a:solidFill>
                          <a:effectLst/>
                          <a:latin typeface="Calibri" panose="020F0502020204030204" pitchFamily="34" charset="0"/>
                        </a:rPr>
                        <a:t>Stanford University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Complete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0444653"/>
                  </a:ext>
                </a:extLst>
              </a:tr>
              <a:tr h="276225">
                <a:tc>
                  <a:txBody>
                    <a:bodyPr/>
                    <a:lstStyle/>
                    <a:p>
                      <a:pPr algn="l" fontAlgn="b"/>
                      <a:r>
                        <a:rPr lang="en-US" sz="1100" b="1" i="0" u="none" strike="noStrike">
                          <a:solidFill>
                            <a:srgbClr val="000000"/>
                          </a:solidFill>
                          <a:effectLst/>
                          <a:latin typeface="Calibri" panose="020F0502020204030204" pitchFamily="34" charset="0"/>
                        </a:rPr>
                        <a:t>University of Utah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Review in 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319963"/>
                  </a:ext>
                </a:extLst>
              </a:tr>
              <a:tr h="276225">
                <a:tc>
                  <a:txBody>
                    <a:bodyPr/>
                    <a:lstStyle/>
                    <a:p>
                      <a:pPr algn="l" fontAlgn="b"/>
                      <a:r>
                        <a:rPr lang="en-US" sz="1100" b="1" i="0" u="none" strike="noStrike">
                          <a:solidFill>
                            <a:srgbClr val="000000"/>
                          </a:solidFill>
                          <a:effectLst/>
                          <a:latin typeface="Calibri" panose="020F0502020204030204" pitchFamily="34" charset="0"/>
                        </a:rPr>
                        <a:t>Medical University of South Carolina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Review in 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36635"/>
                  </a:ext>
                </a:extLst>
              </a:tr>
              <a:tr h="276225">
                <a:tc>
                  <a:txBody>
                    <a:bodyPr/>
                    <a:lstStyle/>
                    <a:p>
                      <a:pPr algn="l" fontAlgn="b"/>
                      <a:r>
                        <a:rPr lang="en-US" sz="1100" b="1" i="0" u="none" strike="noStrike">
                          <a:solidFill>
                            <a:srgbClr val="000000"/>
                          </a:solidFill>
                          <a:effectLst/>
                          <a:latin typeface="Calibri" panose="020F0502020204030204" pitchFamily="34" charset="0"/>
                        </a:rPr>
                        <a:t>Oregon Health &amp; Science University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Executed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Complete (being updated)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0487742"/>
                  </a:ext>
                </a:extLst>
              </a:tr>
              <a:tr h="276225">
                <a:tc>
                  <a:txBody>
                    <a:bodyPr/>
                    <a:lstStyle/>
                    <a:p>
                      <a:pPr algn="l" fontAlgn="b"/>
                      <a:r>
                        <a:rPr lang="en-US" sz="1100" b="1" i="0" u="none" strike="noStrike" dirty="0">
                          <a:solidFill>
                            <a:srgbClr val="000000"/>
                          </a:solidFill>
                          <a:effectLst/>
                          <a:latin typeface="Calibri" panose="020F0502020204030204" pitchFamily="34" charset="0"/>
                        </a:rPr>
                        <a:t>Christiana Hospital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Submitted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In 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12836"/>
                  </a:ext>
                </a:extLst>
              </a:tr>
              <a:tr h="276225">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14635143"/>
                  </a:ext>
                </a:extLst>
              </a:tr>
            </a:tbl>
          </a:graphicData>
        </a:graphic>
      </p:graphicFrame>
    </p:spTree>
    <p:extLst>
      <p:ext uri="{BB962C8B-B14F-4D97-AF65-F5344CB8AC3E}">
        <p14:creationId xmlns:p14="http://schemas.microsoft.com/office/powerpoint/2010/main" val="251315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DD686-14A2-45D3-B130-E33DDAF5200A}"/>
              </a:ext>
            </a:extLst>
          </p:cNvPr>
          <p:cNvSpPr>
            <a:spLocks noGrp="1"/>
          </p:cNvSpPr>
          <p:nvPr>
            <p:ph type="title"/>
          </p:nvPr>
        </p:nvSpPr>
        <p:spPr/>
        <p:txBody>
          <a:bodyPr/>
          <a:lstStyle/>
          <a:p>
            <a:r>
              <a:rPr lang="en-US" dirty="0"/>
              <a:t>Milestones (</a:t>
            </a:r>
            <a:r>
              <a:rPr lang="en-US" sz="2800" i="1" dirty="0"/>
              <a:t>Michelle will show</a:t>
            </a:r>
            <a:r>
              <a:rPr lang="en-US" dirty="0"/>
              <a:t>)</a:t>
            </a:r>
          </a:p>
        </p:txBody>
      </p:sp>
      <p:graphicFrame>
        <p:nvGraphicFramePr>
          <p:cNvPr id="5" name="Table 4">
            <a:extLst>
              <a:ext uri="{FF2B5EF4-FFF2-40B4-BE49-F238E27FC236}">
                <a16:creationId xmlns:a16="http://schemas.microsoft.com/office/drawing/2014/main" id="{A0D37BE8-EE36-408C-B6D2-03A1847C0CEA}"/>
              </a:ext>
            </a:extLst>
          </p:cNvPr>
          <p:cNvGraphicFramePr>
            <a:graphicFrameLocks noGrp="1"/>
          </p:cNvGraphicFramePr>
          <p:nvPr>
            <p:extLst>
              <p:ext uri="{D42A27DB-BD31-4B8C-83A1-F6EECF244321}">
                <p14:modId xmlns:p14="http://schemas.microsoft.com/office/powerpoint/2010/main" val="2763257953"/>
              </p:ext>
            </p:extLst>
          </p:nvPr>
        </p:nvGraphicFramePr>
        <p:xfrm>
          <a:off x="609600" y="1828800"/>
          <a:ext cx="7832715" cy="4234542"/>
        </p:xfrm>
        <a:graphic>
          <a:graphicData uri="http://schemas.openxmlformats.org/drawingml/2006/table">
            <a:tbl>
              <a:tblPr firstRow="1" firstCol="1" bandRow="1"/>
              <a:tblGrid>
                <a:gridCol w="991491">
                  <a:extLst>
                    <a:ext uri="{9D8B030D-6E8A-4147-A177-3AD203B41FA5}">
                      <a16:colId xmlns:a16="http://schemas.microsoft.com/office/drawing/2014/main" val="3091002060"/>
                    </a:ext>
                  </a:extLst>
                </a:gridCol>
                <a:gridCol w="2634588">
                  <a:extLst>
                    <a:ext uri="{9D8B030D-6E8A-4147-A177-3AD203B41FA5}">
                      <a16:colId xmlns:a16="http://schemas.microsoft.com/office/drawing/2014/main" val="1217512317"/>
                    </a:ext>
                  </a:extLst>
                </a:gridCol>
                <a:gridCol w="722016">
                  <a:extLst>
                    <a:ext uri="{9D8B030D-6E8A-4147-A177-3AD203B41FA5}">
                      <a16:colId xmlns:a16="http://schemas.microsoft.com/office/drawing/2014/main" val="2061689268"/>
                    </a:ext>
                  </a:extLst>
                </a:gridCol>
                <a:gridCol w="963327">
                  <a:extLst>
                    <a:ext uri="{9D8B030D-6E8A-4147-A177-3AD203B41FA5}">
                      <a16:colId xmlns:a16="http://schemas.microsoft.com/office/drawing/2014/main" val="582990238"/>
                    </a:ext>
                  </a:extLst>
                </a:gridCol>
                <a:gridCol w="1559246">
                  <a:extLst>
                    <a:ext uri="{9D8B030D-6E8A-4147-A177-3AD203B41FA5}">
                      <a16:colId xmlns:a16="http://schemas.microsoft.com/office/drawing/2014/main" val="2634241729"/>
                    </a:ext>
                  </a:extLst>
                </a:gridCol>
                <a:gridCol w="962047">
                  <a:extLst>
                    <a:ext uri="{9D8B030D-6E8A-4147-A177-3AD203B41FA5}">
                      <a16:colId xmlns:a16="http://schemas.microsoft.com/office/drawing/2014/main" val="353141624"/>
                    </a:ext>
                  </a:extLst>
                </a:gridCol>
              </a:tblGrid>
              <a:tr h="293914">
                <a:tc>
                  <a:txBody>
                    <a:bodyPr/>
                    <a:lstStyle/>
                    <a:p>
                      <a:pPr marL="0" marR="0">
                        <a:spcBef>
                          <a:spcPts val="0"/>
                        </a:spcBef>
                        <a:spcAft>
                          <a:spcPts val="0"/>
                        </a:spcAft>
                      </a:pPr>
                      <a:r>
                        <a:rPr lang="en-US" sz="1000" b="1">
                          <a:solidFill>
                            <a:srgbClr val="5A5A5A"/>
                          </a:solidFill>
                          <a:effectLst/>
                          <a:latin typeface="Times New Roman" panose="02020603050405020304" pitchFamily="18" charset="0"/>
                          <a:ea typeface="Times New Roman" panose="02020603050405020304" pitchFamily="18" charset="0"/>
                          <a:cs typeface="Times New Roman" panose="02020603050405020304" pitchFamily="18" charset="0"/>
                        </a:rPr>
                        <a:t>MILESTONE NAME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b="1">
                          <a:solidFill>
                            <a:srgbClr val="5A5A5A"/>
                          </a:solidFill>
                          <a:effectLst/>
                          <a:latin typeface="Times New Roman" panose="02020603050405020304" pitchFamily="18" charset="0"/>
                          <a:ea typeface="Times New Roman" panose="02020603050405020304" pitchFamily="18" charset="0"/>
                          <a:cs typeface="Times New Roman" panose="02020603050405020304" pitchFamily="18" charset="0"/>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b="1">
                          <a:solidFill>
                            <a:srgbClr val="5A5A5A"/>
                          </a:solidFill>
                          <a:effectLst/>
                          <a:latin typeface="Times New Roman" panose="02020603050405020304" pitchFamily="18" charset="0"/>
                          <a:ea typeface="Times New Roman" panose="02020603050405020304" pitchFamily="18" charset="0"/>
                          <a:cs typeface="Times New Roman" panose="02020603050405020304" pitchFamily="18" charset="0"/>
                        </a:rPr>
                        <a:t>DUE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b="1">
                          <a:solidFill>
                            <a:srgbClr val="5A5A5A"/>
                          </a:solidFill>
                          <a:effectLst/>
                          <a:latin typeface="Times New Roman" panose="02020603050405020304" pitchFamily="18" charset="0"/>
                          <a:ea typeface="Times New Roman" panose="02020603050405020304" pitchFamily="18" charset="0"/>
                          <a:cs typeface="Times New Roman" panose="02020603050405020304" pitchFamily="18" charset="0"/>
                        </a:rPr>
                        <a:t>COMPLETED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b="1">
                          <a:solidFill>
                            <a:srgbClr val="5A5A5A"/>
                          </a:solidFill>
                          <a:effectLst/>
                          <a:latin typeface="Times New Roman" panose="02020603050405020304" pitchFamily="18" charset="0"/>
                          <a:ea typeface="Times New Roman" panose="02020603050405020304" pitchFamily="18" charset="0"/>
                          <a:cs typeface="Times New Roman" panose="02020603050405020304" pitchFamily="18" charset="0"/>
                        </a:rPr>
                        <a:t>MILESTONE STATUS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b="1">
                          <a:solidFill>
                            <a:srgbClr val="5A5A5A"/>
                          </a:solidFill>
                          <a:effectLst/>
                          <a:latin typeface="Times New Roman" panose="02020603050405020304" pitchFamily="18" charset="0"/>
                          <a:ea typeface="Times New Roman" panose="02020603050405020304" pitchFamily="18" charset="0"/>
                          <a:cs typeface="Times New Roman" panose="02020603050405020304" pitchFamily="18" charset="0"/>
                        </a:rPr>
                        <a:t>REASON FOR DELAY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9236006"/>
                  </a:ext>
                </a:extLst>
              </a:tr>
              <a:tr h="440871">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IRB approvals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Obtain IRB and data sharing agreements for all participating sites, including for trauma registry data and missed doses from the EHR.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12/31/20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IRB delay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9394042"/>
                  </a:ext>
                </a:extLst>
              </a:tr>
              <a:tr h="293914">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Real-time Alert Build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Finalize real-time EHR alert system at all implementation sites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1412575"/>
                  </a:ext>
                </a:extLst>
              </a:tr>
              <a:tr h="881743">
                <a:tc>
                  <a:txBody>
                    <a:bodyPr/>
                    <a:lstStyle/>
                    <a:p>
                      <a:pPr marL="0" marR="0">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Data Collection (Pre-Implementation)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Receive pre-implementation data collection across all implementation sites. This includes trauma patient admissions, demographics, injury characteristics, length of stay, outcomes, complications, VTE events (from trauma registries) and VTE missed doses from EHR.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IRB delay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5883316"/>
                  </a:ext>
                </a:extLst>
              </a:tr>
              <a:tr h="293914">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Missed Doses Data Pull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 with IT to program data pull for missed doses of VTE prophylaxis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Other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6382365"/>
                  </a:ext>
                </a:extLst>
              </a:tr>
              <a:tr h="440871">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Trauma Registry Data Pull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Agreement with implementation sites to allow access to trauma registry patient data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IRB delay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6444989"/>
                  </a:ext>
                </a:extLst>
              </a:tr>
              <a:tr h="440871">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Nurse Education Complete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Nurses trained/education completed; modules will remain open for new hires/transfers of staff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Awaiting IRB approval.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0598662"/>
                  </a:ext>
                </a:extLst>
              </a:tr>
              <a:tr h="440871">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Nurse Education- Peer Coaching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Begin peer coaching (JHU nurse educators to teach other nurses approaches to educating patients)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Awaiting IRB approval.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3247080"/>
                  </a:ext>
                </a:extLst>
              </a:tr>
              <a:tr h="587829">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Patient-centered Education Intervention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Initiate patient education bundle at first trauma center; the project team will conduct a site visit (in person, or virtual) following program launch at each center.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Awaiting IRB approval.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131" marR="661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7395977"/>
                  </a:ext>
                </a:extLst>
              </a:tr>
            </a:tbl>
          </a:graphicData>
        </a:graphic>
      </p:graphicFrame>
    </p:spTree>
    <p:extLst>
      <p:ext uri="{BB962C8B-B14F-4D97-AF65-F5344CB8AC3E}">
        <p14:creationId xmlns:p14="http://schemas.microsoft.com/office/powerpoint/2010/main" val="21056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3524-CFEF-4C11-94F4-4DAB4FFA4ACA}"/>
              </a:ext>
            </a:extLst>
          </p:cNvPr>
          <p:cNvSpPr>
            <a:spLocks noGrp="1"/>
          </p:cNvSpPr>
          <p:nvPr>
            <p:ph type="title"/>
          </p:nvPr>
        </p:nvSpPr>
        <p:spPr/>
        <p:txBody>
          <a:bodyPr/>
          <a:lstStyle/>
          <a:p>
            <a:r>
              <a:rPr lang="en-US" dirty="0"/>
              <a:t>Real Time Alert Build, IT, Data Collection</a:t>
            </a:r>
          </a:p>
        </p:txBody>
      </p:sp>
      <p:sp>
        <p:nvSpPr>
          <p:cNvPr id="3" name="Content Placeholder 2">
            <a:extLst>
              <a:ext uri="{FF2B5EF4-FFF2-40B4-BE49-F238E27FC236}">
                <a16:creationId xmlns:a16="http://schemas.microsoft.com/office/drawing/2014/main" id="{EE47C180-6059-4B15-A1F4-DDA4E63F8375}"/>
              </a:ext>
            </a:extLst>
          </p:cNvPr>
          <p:cNvSpPr>
            <a:spLocks noGrp="1"/>
          </p:cNvSpPr>
          <p:nvPr>
            <p:ph idx="1"/>
          </p:nvPr>
        </p:nvSpPr>
        <p:spPr/>
        <p:txBody>
          <a:bodyPr/>
          <a:lstStyle/>
          <a:p>
            <a:r>
              <a:rPr lang="en-US" sz="2400" dirty="0"/>
              <a:t>Alert workflow</a:t>
            </a:r>
          </a:p>
          <a:p>
            <a:r>
              <a:rPr lang="en-US" sz="2400" dirty="0"/>
              <a:t>Hospital VTE prophylaxis formulary</a:t>
            </a:r>
          </a:p>
          <a:p>
            <a:r>
              <a:rPr lang="en-US" sz="2400" dirty="0"/>
              <a:t>Epic Report Writer to modify query for VTE prophylaxis registry and append encounter number to trauma registry data</a:t>
            </a:r>
          </a:p>
          <a:p>
            <a:r>
              <a:rPr lang="en-US" sz="2400" dirty="0"/>
              <a:t>Preferred communication device to receive real-time alert</a:t>
            </a:r>
          </a:p>
          <a:p>
            <a:r>
              <a:rPr lang="en-US" sz="2400" dirty="0"/>
              <a:t>Epic Builder to modify/implement real-time alert</a:t>
            </a:r>
          </a:p>
          <a:p>
            <a:endParaRPr lang="en-US" dirty="0"/>
          </a:p>
        </p:txBody>
      </p:sp>
    </p:spTree>
    <p:extLst>
      <p:ext uri="{BB962C8B-B14F-4D97-AF65-F5344CB8AC3E}">
        <p14:creationId xmlns:p14="http://schemas.microsoft.com/office/powerpoint/2010/main" val="414208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09B23-AB3C-47AA-A8F3-177E27EF8B20}"/>
              </a:ext>
            </a:extLst>
          </p:cNvPr>
          <p:cNvSpPr>
            <a:spLocks noGrp="1"/>
          </p:cNvSpPr>
          <p:nvPr>
            <p:ph type="title"/>
          </p:nvPr>
        </p:nvSpPr>
        <p:spPr/>
        <p:txBody>
          <a:bodyPr/>
          <a:lstStyle/>
          <a:p>
            <a:r>
              <a:rPr lang="en-US" dirty="0"/>
              <a:t>Nursing Education Roll Out</a:t>
            </a:r>
          </a:p>
        </p:txBody>
      </p:sp>
      <p:sp>
        <p:nvSpPr>
          <p:cNvPr id="3" name="Content Placeholder 2">
            <a:extLst>
              <a:ext uri="{FF2B5EF4-FFF2-40B4-BE49-F238E27FC236}">
                <a16:creationId xmlns:a16="http://schemas.microsoft.com/office/drawing/2014/main" id="{089C3FE8-0FB7-42AA-935C-03CC23B8665C}"/>
              </a:ext>
            </a:extLst>
          </p:cNvPr>
          <p:cNvSpPr>
            <a:spLocks noGrp="1"/>
          </p:cNvSpPr>
          <p:nvPr>
            <p:ph idx="1"/>
          </p:nvPr>
        </p:nvSpPr>
        <p:spPr/>
        <p:txBody>
          <a:bodyPr/>
          <a:lstStyle/>
          <a:p>
            <a:r>
              <a:rPr lang="en-US" sz="2400" dirty="0"/>
              <a:t>Nurse Education Module has been launched at 3 sites: UCSD, Maryland, Lancaster</a:t>
            </a:r>
          </a:p>
          <a:p>
            <a:r>
              <a:rPr lang="en-US" sz="2400" dirty="0"/>
              <a:t>Once you have IRB approval, notify Lizette so she can</a:t>
            </a:r>
          </a:p>
          <a:p>
            <a:pPr lvl="1"/>
            <a:r>
              <a:rPr lang="en-US" sz="2000" dirty="0"/>
              <a:t>Provide FAQ sheet and login information to access the education module</a:t>
            </a:r>
          </a:p>
          <a:p>
            <a:pPr lvl="1"/>
            <a:r>
              <a:rPr lang="en-US" sz="2000" dirty="0"/>
              <a:t>Each site will receive a specific code</a:t>
            </a:r>
          </a:p>
          <a:p>
            <a:r>
              <a:rPr lang="en-US" sz="2400" dirty="0"/>
              <a:t>You will be asked to: </a:t>
            </a:r>
          </a:p>
          <a:p>
            <a:pPr lvl="1"/>
            <a:r>
              <a:rPr lang="en-US" sz="2000" dirty="0"/>
              <a:t>Assign the module to all the nurses</a:t>
            </a:r>
          </a:p>
          <a:p>
            <a:pPr lvl="1"/>
            <a:r>
              <a:rPr lang="en-US" sz="2000" dirty="0"/>
              <a:t>Ensure they take the online education</a:t>
            </a:r>
          </a:p>
          <a:p>
            <a:pPr lvl="1"/>
            <a:r>
              <a:rPr lang="en-US" sz="2000" dirty="0"/>
              <a:t>Allow one month for completion</a:t>
            </a:r>
          </a:p>
          <a:p>
            <a:pPr marL="0" indent="0">
              <a:buNone/>
            </a:pPr>
            <a:endParaRPr lang="en-US" dirty="0"/>
          </a:p>
        </p:txBody>
      </p:sp>
    </p:spTree>
    <p:extLst>
      <p:ext uri="{BB962C8B-B14F-4D97-AF65-F5344CB8AC3E}">
        <p14:creationId xmlns:p14="http://schemas.microsoft.com/office/powerpoint/2010/main" val="299944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F50E-904E-4E0F-B450-9D3541AE8035}"/>
              </a:ext>
            </a:extLst>
          </p:cNvPr>
          <p:cNvSpPr>
            <a:spLocks noGrp="1"/>
          </p:cNvSpPr>
          <p:nvPr>
            <p:ph type="title"/>
          </p:nvPr>
        </p:nvSpPr>
        <p:spPr/>
        <p:txBody>
          <a:bodyPr/>
          <a:lstStyle/>
          <a:p>
            <a:r>
              <a:rPr lang="en-US" dirty="0"/>
              <a:t>Education Materials</a:t>
            </a:r>
          </a:p>
        </p:txBody>
      </p:sp>
      <p:sp>
        <p:nvSpPr>
          <p:cNvPr id="3" name="Content Placeholder 2">
            <a:extLst>
              <a:ext uri="{FF2B5EF4-FFF2-40B4-BE49-F238E27FC236}">
                <a16:creationId xmlns:a16="http://schemas.microsoft.com/office/drawing/2014/main" id="{E902CEE6-9ECE-4933-B998-52EC72506CB5}"/>
              </a:ext>
            </a:extLst>
          </p:cNvPr>
          <p:cNvSpPr>
            <a:spLocks noGrp="1"/>
          </p:cNvSpPr>
          <p:nvPr>
            <p:ph idx="1"/>
          </p:nvPr>
        </p:nvSpPr>
        <p:spPr/>
        <p:txBody>
          <a:bodyPr/>
          <a:lstStyle/>
          <a:p>
            <a:r>
              <a:rPr lang="en-US" dirty="0"/>
              <a:t>Working on finalizing education materials (posters, badge cards)</a:t>
            </a:r>
          </a:p>
          <a:p>
            <a:r>
              <a:rPr lang="en-US" dirty="0"/>
              <a:t>CNTR will customize file and send to you so your site can print. </a:t>
            </a:r>
          </a:p>
          <a:p>
            <a:r>
              <a:rPr lang="en-US" dirty="0"/>
              <a:t>Your budget contains printing costs. </a:t>
            </a:r>
          </a:p>
        </p:txBody>
      </p:sp>
    </p:spTree>
    <p:extLst>
      <p:ext uri="{BB962C8B-B14F-4D97-AF65-F5344CB8AC3E}">
        <p14:creationId xmlns:p14="http://schemas.microsoft.com/office/powerpoint/2010/main" val="339722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6F444-D947-4548-88D3-9AD2AE06BCCB}"/>
              </a:ext>
            </a:extLst>
          </p:cNvPr>
          <p:cNvSpPr>
            <a:spLocks noGrp="1"/>
          </p:cNvSpPr>
          <p:nvPr>
            <p:ph type="title"/>
          </p:nvPr>
        </p:nvSpPr>
        <p:spPr/>
        <p:txBody>
          <a:bodyPr/>
          <a:lstStyle/>
          <a:p>
            <a:r>
              <a:rPr lang="en-US" dirty="0"/>
              <a:t>Stakeholder Meeting</a:t>
            </a:r>
          </a:p>
        </p:txBody>
      </p:sp>
      <p:sp>
        <p:nvSpPr>
          <p:cNvPr id="3" name="Content Placeholder 2">
            <a:extLst>
              <a:ext uri="{FF2B5EF4-FFF2-40B4-BE49-F238E27FC236}">
                <a16:creationId xmlns:a16="http://schemas.microsoft.com/office/drawing/2014/main" id="{A66CEB98-3B7A-4789-B8CC-E35E0AAD8ADD}"/>
              </a:ext>
            </a:extLst>
          </p:cNvPr>
          <p:cNvSpPr>
            <a:spLocks noGrp="1"/>
          </p:cNvSpPr>
          <p:nvPr>
            <p:ph idx="1"/>
          </p:nvPr>
        </p:nvSpPr>
        <p:spPr/>
        <p:txBody>
          <a:bodyPr/>
          <a:lstStyle/>
          <a:p>
            <a:r>
              <a:rPr lang="en-US" dirty="0"/>
              <a:t>We will send meeting invite for our 2</a:t>
            </a:r>
            <a:r>
              <a:rPr lang="en-US" baseline="30000" dirty="0"/>
              <a:t>nd</a:t>
            </a:r>
            <a:r>
              <a:rPr lang="en-US" dirty="0"/>
              <a:t> stakeholder meeting. </a:t>
            </a:r>
          </a:p>
        </p:txBody>
      </p:sp>
    </p:spTree>
    <p:extLst>
      <p:ext uri="{BB962C8B-B14F-4D97-AF65-F5344CB8AC3E}">
        <p14:creationId xmlns:p14="http://schemas.microsoft.com/office/powerpoint/2010/main" val="45660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0" y="6248400"/>
            <a:ext cx="9144000" cy="533400"/>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2C77"/>
                </a:solidFill>
                <a:effectLst/>
                <a:uLnTx/>
                <a:uFillTx/>
                <a:latin typeface="Arial"/>
                <a:ea typeface="+mn-ea"/>
                <a:cs typeface="+mn-cs"/>
              </a:rPr>
              <a:t>@</a:t>
            </a:r>
            <a:r>
              <a:rPr kumimoji="0" lang="en-US" sz="2000" b="0" i="0" u="none" strike="noStrike" kern="1200" cap="none" spc="0" normalizeH="0" baseline="0" noProof="0" dirty="0" err="1">
                <a:ln>
                  <a:noFill/>
                </a:ln>
                <a:solidFill>
                  <a:srgbClr val="002C77"/>
                </a:solidFill>
                <a:effectLst/>
                <a:uLnTx/>
                <a:uFillTx/>
                <a:latin typeface="Arial"/>
                <a:ea typeface="+mn-ea"/>
                <a:cs typeface="+mn-cs"/>
              </a:rPr>
              <a:t>elliotthaut</a:t>
            </a:r>
            <a:endParaRPr kumimoji="0" lang="en-US" sz="2400" b="0" i="0" u="none" strike="noStrike" kern="1200" cap="none" spc="0" normalizeH="0" baseline="0" noProof="0" dirty="0">
              <a:ln>
                <a:noFill/>
              </a:ln>
              <a:solidFill>
                <a:srgbClr val="002C77"/>
              </a:solidFill>
              <a:effectLst/>
              <a:uLnTx/>
              <a:uFillTx/>
              <a:latin typeface="Times"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C77"/>
              </a:solidFill>
              <a:effectLst/>
              <a:uLnTx/>
              <a:uFillTx/>
              <a:latin typeface="Times" charset="0"/>
              <a:ea typeface="+mn-ea"/>
              <a:cs typeface="+mn-cs"/>
            </a:endParaRPr>
          </a:p>
        </p:txBody>
      </p:sp>
      <p:pic>
        <p:nvPicPr>
          <p:cNvPr id="5" name="Picture 4" descr="A picture containing indoor, cake, table, keyboard&#10;&#10;Description automatically generated">
            <a:extLst>
              <a:ext uri="{FF2B5EF4-FFF2-40B4-BE49-F238E27FC236}">
                <a16:creationId xmlns:a16="http://schemas.microsoft.com/office/drawing/2014/main" id="{27799C50-060C-4881-979F-60F631FA880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9601" y="1981200"/>
            <a:ext cx="8091838" cy="3862243"/>
          </a:xfrm>
          <a:prstGeom prst="rect">
            <a:avLst/>
          </a:prstGeom>
        </p:spPr>
      </p:pic>
    </p:spTree>
    <p:extLst>
      <p:ext uri="{BB962C8B-B14F-4D97-AF65-F5344CB8AC3E}">
        <p14:creationId xmlns:p14="http://schemas.microsoft.com/office/powerpoint/2010/main" val="3905361572"/>
      </p:ext>
    </p:extLst>
  </p:cSld>
  <p:clrMapOvr>
    <a:masterClrMapping/>
  </p:clrMapOvr>
</p:sld>
</file>

<file path=ppt/theme/theme1.xml><?xml version="1.0" encoding="utf-8"?>
<a:theme xmlns:a="http://schemas.openxmlformats.org/drawingml/2006/main" name="JHM_Do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JHM_Dome</Template>
  <TotalTime>12045</TotalTime>
  <Words>623</Words>
  <Application>Microsoft Office PowerPoint</Application>
  <PresentationFormat>On-screen Show (4:3)</PresentationFormat>
  <Paragraphs>141</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vt:lpstr>
      <vt:lpstr>Times New Roman</vt:lpstr>
      <vt:lpstr>JHM_Dome</vt:lpstr>
      <vt:lpstr>CLOTT 3 April 2021 Monthly Project Planning Meeting </vt:lpstr>
      <vt:lpstr>Participating Sites</vt:lpstr>
      <vt:lpstr>Contracting, IRB, DUA</vt:lpstr>
      <vt:lpstr>Milestones (Michelle will show)</vt:lpstr>
      <vt:lpstr>Real Time Alert Build, IT, Data Collection</vt:lpstr>
      <vt:lpstr>Nursing Education Roll Out</vt:lpstr>
      <vt:lpstr>Education Materials</vt:lpstr>
      <vt:lpstr>Stakeholder Meeting</vt:lpstr>
      <vt:lpstr>PowerPoint Presentation</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and Surgery Brown Bag Session</dc:title>
  <dc:creator>Adil Haider</dc:creator>
  <cp:lastModifiedBy>Lizette Villarreal</cp:lastModifiedBy>
  <cp:revision>974</cp:revision>
  <cp:lastPrinted>2018-03-06T22:13:26Z</cp:lastPrinted>
  <dcterms:created xsi:type="dcterms:W3CDTF">2010-08-11T13:33:38Z</dcterms:created>
  <dcterms:modified xsi:type="dcterms:W3CDTF">2021-04-19T19:00:48Z</dcterms:modified>
</cp:coreProperties>
</file>