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953" r:id="rId2"/>
    <p:sldId id="1441" r:id="rId3"/>
    <p:sldId id="1617" r:id="rId4"/>
    <p:sldId id="1689" r:id="rId5"/>
    <p:sldId id="1712" r:id="rId6"/>
    <p:sldId id="1706" r:id="rId7"/>
    <p:sldId id="1707" r:id="rId8"/>
    <p:sldId id="1708" r:id="rId9"/>
    <p:sldId id="1711" r:id="rId10"/>
    <p:sldId id="1709" r:id="rId11"/>
    <p:sldId id="1694" r:id="rId1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4" userDrawn="1">
          <p15:clr>
            <a:srgbClr val="A4A3A4"/>
          </p15:clr>
        </p15:guide>
        <p15:guide id="2" pos="2254"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Hopkins" initials="PH" lastIdx="20" clrIdx="0"/>
  <p:cmAuthor id="2" name="Peggy Kraus" initials="PK" lastIdx="3" clrIdx="1"/>
  <p:cmAuthor id="3" name="Debbie Hobson" initials=""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82E2E4"/>
    <a:srgbClr val="8BD7DB"/>
    <a:srgbClr val="9BCBCB"/>
    <a:srgbClr val="99FFCC"/>
    <a:srgbClr val="66CCFF"/>
    <a:srgbClr val="33CCFF"/>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6401" autoAdjust="0"/>
  </p:normalViewPr>
  <p:slideViewPr>
    <p:cSldViewPr>
      <p:cViewPr varScale="1">
        <p:scale>
          <a:sx n="114" d="100"/>
          <a:sy n="114" d="100"/>
        </p:scale>
        <p:origin x="1272" y="102"/>
      </p:cViewPr>
      <p:guideLst>
        <p:guide orient="horz" pos="2160"/>
        <p:guide pos="2880"/>
      </p:guideLst>
    </p:cSldViewPr>
  </p:slideViewPr>
  <p:outlineViewPr>
    <p:cViewPr>
      <p:scale>
        <a:sx n="33" d="100"/>
        <a:sy n="33" d="100"/>
      </p:scale>
      <p:origin x="0" y="-7332"/>
    </p:cViewPr>
  </p:outlineViewPr>
  <p:notesTextViewPr>
    <p:cViewPr>
      <p:scale>
        <a:sx n="3" d="2"/>
        <a:sy n="3" d="2"/>
      </p:scale>
      <p:origin x="0" y="0"/>
    </p:cViewPr>
  </p:notesTextViewPr>
  <p:sorterViewPr>
    <p:cViewPr varScale="1">
      <p:scale>
        <a:sx n="1" d="1"/>
        <a:sy n="1" d="1"/>
      </p:scale>
      <p:origin x="0" y="-1638"/>
    </p:cViewPr>
  </p:sorterViewPr>
  <p:notesViewPr>
    <p:cSldViewPr>
      <p:cViewPr varScale="1">
        <p:scale>
          <a:sx n="66" d="100"/>
          <a:sy n="66" d="100"/>
        </p:scale>
        <p:origin x="-3091" y="-82"/>
      </p:cViewPr>
      <p:guideLst>
        <p:guide orient="horz" pos="2994"/>
        <p:guide pos="2254"/>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1875"/>
          </a:xfrm>
          <a:prstGeom prst="rect">
            <a:avLst/>
          </a:prstGeom>
        </p:spPr>
        <p:txBody>
          <a:bodyPr vert="horz" lIns="95207" tIns="47604" rIns="95207" bIns="47604"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1875"/>
          </a:xfrm>
          <a:prstGeom prst="rect">
            <a:avLst/>
          </a:prstGeom>
        </p:spPr>
        <p:txBody>
          <a:bodyPr vert="horz" lIns="95207" tIns="47604" rIns="95207" bIns="47604" rtlCol="0"/>
          <a:lstStyle>
            <a:lvl1pPr algn="r">
              <a:defRPr sz="1200"/>
            </a:lvl1pPr>
          </a:lstStyle>
          <a:p>
            <a:fld id="{94ABE5C8-CFEF-43DD-90B6-806B4806212C}" type="datetimeFigureOut">
              <a:rPr lang="en-US" smtClean="0"/>
              <a:pPr/>
              <a:t>3/15/2021</a:t>
            </a:fld>
            <a:endParaRPr lang="en-US"/>
          </a:p>
        </p:txBody>
      </p:sp>
      <p:sp>
        <p:nvSpPr>
          <p:cNvPr id="4" name="Footer Placeholder 3"/>
          <p:cNvSpPr>
            <a:spLocks noGrp="1"/>
          </p:cNvSpPr>
          <p:nvPr>
            <p:ph type="ftr" sz="quarter" idx="2"/>
          </p:nvPr>
        </p:nvSpPr>
        <p:spPr>
          <a:xfrm>
            <a:off x="0" y="9119325"/>
            <a:ext cx="3170583" cy="481875"/>
          </a:xfrm>
          <a:prstGeom prst="rect">
            <a:avLst/>
          </a:prstGeom>
        </p:spPr>
        <p:txBody>
          <a:bodyPr vert="horz" lIns="95207" tIns="47604" rIns="95207" bIns="47604"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325"/>
            <a:ext cx="3170583" cy="481875"/>
          </a:xfrm>
          <a:prstGeom prst="rect">
            <a:avLst/>
          </a:prstGeom>
        </p:spPr>
        <p:txBody>
          <a:bodyPr vert="horz" lIns="95207" tIns="47604" rIns="95207" bIns="47604" rtlCol="0" anchor="b"/>
          <a:lstStyle>
            <a:lvl1pPr algn="r">
              <a:defRPr sz="1200"/>
            </a:lvl1pPr>
          </a:lstStyle>
          <a:p>
            <a:fld id="{D9876326-C831-469C-9283-BFB5AB11D82F}" type="slidenum">
              <a:rPr lang="en-US" smtClean="0"/>
              <a:pPr/>
              <a:t>‹#›</a:t>
            </a:fld>
            <a:endParaRPr lang="en-US"/>
          </a:p>
        </p:txBody>
      </p:sp>
    </p:spTree>
    <p:extLst>
      <p:ext uri="{BB962C8B-B14F-4D97-AF65-F5344CB8AC3E}">
        <p14:creationId xmlns:p14="http://schemas.microsoft.com/office/powerpoint/2010/main" val="2089922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5360" y="4560571"/>
            <a:ext cx="5364480" cy="4320540"/>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lgn="r">
              <a:defRPr sz="1200"/>
            </a:lvl1pPr>
          </a:lstStyle>
          <a:p>
            <a:fld id="{C31977F9-2639-4E35-A22E-4391B235CAFA}" type="slidenum">
              <a:rPr lang="en-US"/>
              <a:pPr/>
              <a:t>‹#›</a:t>
            </a:fld>
            <a:endParaRPr lang="en-US"/>
          </a:p>
        </p:txBody>
      </p:sp>
    </p:spTree>
    <p:extLst>
      <p:ext uri="{BB962C8B-B14F-4D97-AF65-F5344CB8AC3E}">
        <p14:creationId xmlns:p14="http://schemas.microsoft.com/office/powerpoint/2010/main" val="3813568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0ADC97-1840-4B58-85F1-5BA78244418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p:cNvSpPr>
          <p:nvPr>
            <p:ph type="sldImg"/>
          </p:nvPr>
        </p:nvSpPr>
        <p:spPr>
          <a:ln w="12700" cap="flat">
            <a:solidFill>
              <a:schemeClr val="tx1"/>
            </a:solidFill>
          </a:ln>
        </p:spPr>
      </p:sp>
      <p:sp>
        <p:nvSpPr>
          <p:cNvPr id="16387" name="Rectangle 3"/>
          <p:cNvSpPr>
            <a:spLocks noGrp="1" noChangeArrowheads="1"/>
          </p:cNvSpPr>
          <p:nvPr>
            <p:ph type="body" idx="1"/>
          </p:nvPr>
        </p:nvSpPr>
        <p:spPr>
          <a:noFill/>
          <a:ln/>
        </p:spPr>
        <p:txBody>
          <a:bodyPr lIns="95648" tIns="46985" rIns="95648" bIns="46985"/>
          <a:lstStyle/>
          <a:p>
            <a:endParaRPr lang="en-US">
              <a:latin typeface="Times New Roman" pitchFamily="18" charset="0"/>
            </a:endParaRPr>
          </a:p>
        </p:txBody>
      </p:sp>
    </p:spTree>
    <p:extLst>
      <p:ext uri="{BB962C8B-B14F-4D97-AF65-F5344CB8AC3E}">
        <p14:creationId xmlns:p14="http://schemas.microsoft.com/office/powerpoint/2010/main" val="66878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172FE-9E34-4555-ABA2-DC5DDF2D7C9F}" type="slidenum">
              <a:rPr kumimoji="0" lang="en-US" sz="1200" b="0" i="0" u="none" strike="noStrike" kern="1200" cap="none" spc="0" normalizeH="0" baseline="0" noProof="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76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62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59782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1977F9-2639-4E35-A22E-4391B235CAFA}" type="slidenum">
              <a:rPr lang="en-US" smtClean="0"/>
              <a:pPr/>
              <a:t>3</a:t>
            </a:fld>
            <a:endParaRPr lang="en-US"/>
          </a:p>
        </p:txBody>
      </p:sp>
    </p:spTree>
    <p:extLst>
      <p:ext uri="{BB962C8B-B14F-4D97-AF65-F5344CB8AC3E}">
        <p14:creationId xmlns:p14="http://schemas.microsoft.com/office/powerpoint/2010/main" val="86836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1977F9-2639-4E35-A22E-4391B235CAFA}"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75838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051" name="Rectangle 3"/>
          <p:cNvSpPr>
            <a:spLocks noGrp="1" noChangeArrowheads="1"/>
          </p:cNvSpPr>
          <p:nvPr>
            <p:ph type="ctrTitle"/>
          </p:nvPr>
        </p:nvSpPr>
        <p:spPr bwMode="white">
          <a:xfrm>
            <a:off x="809625" y="8763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20574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2053" name="Rectangle 5"/>
          <p:cNvSpPr>
            <a:spLocks noGrp="1" noChangeArrowheads="1"/>
          </p:cNvSpPr>
          <p:nvPr>
            <p:ph type="dt" sz="half" idx="2"/>
          </p:nvPr>
        </p:nvSpPr>
        <p:spPr bwMode="auto">
          <a:xfrm>
            <a:off x="819150" y="6400800"/>
            <a:ext cx="1905000" cy="304800"/>
          </a:xfrm>
        </p:spPr>
        <p:txBody>
          <a:bodyPr/>
          <a:lstStyle>
            <a:lvl1pPr>
              <a:defRPr>
                <a:solidFill>
                  <a:srgbClr val="002C77"/>
                </a:solidFill>
              </a:defRPr>
            </a:lvl1pPr>
          </a:lstStyle>
          <a:p>
            <a:fld id="{176720D9-1112-4232-A30C-576AE1F8635D}" type="datetime4">
              <a:rPr lang="en-US"/>
              <a:pPr/>
              <a:t>March 15, 2021</a:t>
            </a:fld>
            <a:endParaRPr lang="en-US">
              <a:latin typeface="Times" charset="0"/>
            </a:endParaRPr>
          </a:p>
        </p:txBody>
      </p:sp>
      <p:sp>
        <p:nvSpPr>
          <p:cNvPr id="2054" name="Rectangle 6"/>
          <p:cNvSpPr>
            <a:spLocks noGrp="1" noChangeArrowheads="1"/>
          </p:cNvSpPr>
          <p:nvPr>
            <p:ph type="ftr" sz="quarter" idx="3"/>
          </p:nvPr>
        </p:nvSpPr>
        <p:spPr bwMode="white">
          <a:xfrm>
            <a:off x="3124200" y="6400800"/>
            <a:ext cx="2895600" cy="304800"/>
          </a:xfrm>
        </p:spPr>
        <p:txBody>
          <a:bodyPr/>
          <a:lstStyle>
            <a:lvl1pPr>
              <a:defRPr>
                <a:solidFill>
                  <a:srgbClr val="002C77"/>
                </a:solidFill>
              </a:defRPr>
            </a:lvl1pPr>
          </a:lstStyle>
          <a:p>
            <a:endParaRPr lang="en-US"/>
          </a:p>
        </p:txBody>
      </p:sp>
      <p:sp>
        <p:nvSpPr>
          <p:cNvPr id="2055" name="Rectangle 7"/>
          <p:cNvSpPr>
            <a:spLocks noGrp="1" noChangeArrowheads="1"/>
          </p:cNvSpPr>
          <p:nvPr>
            <p:ph type="sldNum" sz="quarter" idx="4"/>
          </p:nvPr>
        </p:nvSpPr>
        <p:spPr bwMode="white">
          <a:xfrm>
            <a:off x="6705600" y="6400800"/>
            <a:ext cx="1905000" cy="304800"/>
          </a:xfrm>
        </p:spPr>
        <p:txBody>
          <a:bodyPr/>
          <a:lstStyle>
            <a:lvl1pPr>
              <a:defRPr>
                <a:solidFill>
                  <a:srgbClr val="002C77"/>
                </a:solidFill>
              </a:defRPr>
            </a:lvl1pPr>
          </a:lstStyle>
          <a:p>
            <a:fld id="{3CD12919-A0E8-434C-B66D-9733D11789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22E487E-8EB9-4D9D-A190-510FE14552CB}" type="datetime4">
              <a:rPr lang="en-US"/>
              <a:pPr/>
              <a:t>March 15, 2021</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A0CFFC-0F6A-422D-BE2E-AD24BF36E98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84B8E45-76AC-4E0E-993B-0C1482E5E1C4}" type="datetime4">
              <a:rPr lang="en-US"/>
              <a:pPr/>
              <a:t>March 15, 2021</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6D4440-EF79-44D7-997D-39DBE8F264A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3D9A73E-3047-445A-869D-8C33C31C493B}" type="datetime4">
              <a:rPr lang="en-US"/>
              <a:pPr/>
              <a:t>March 15, 2021</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7129D2-7015-4041-838E-0413A185F9F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40521D2-FB7C-4EFE-820A-7222F8B1BFD2}"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051" name="Rectangle 3"/>
          <p:cNvSpPr>
            <a:spLocks noGrp="1" noChangeArrowheads="1"/>
          </p:cNvSpPr>
          <p:nvPr>
            <p:ph type="ctrTitle"/>
          </p:nvPr>
        </p:nvSpPr>
        <p:spPr bwMode="white">
          <a:xfrm>
            <a:off x="809625" y="8763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20574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2053" name="Rectangle 5"/>
          <p:cNvSpPr>
            <a:spLocks noGrp="1" noChangeArrowheads="1"/>
          </p:cNvSpPr>
          <p:nvPr>
            <p:ph type="dt" sz="half" idx="2"/>
          </p:nvPr>
        </p:nvSpPr>
        <p:spPr bwMode="auto">
          <a:xfrm>
            <a:off x="819150" y="6400800"/>
            <a:ext cx="1905000" cy="304800"/>
          </a:xfrm>
        </p:spPr>
        <p:txBody>
          <a:bodyPr/>
          <a:lstStyle>
            <a:lvl1pPr>
              <a:defRPr>
                <a:solidFill>
                  <a:srgbClr val="002C77"/>
                </a:solidFill>
              </a:defRPr>
            </a:lvl1pPr>
          </a:lstStyle>
          <a:p>
            <a:fld id="{176720D9-1112-4232-A30C-576AE1F8635D}" type="datetime4">
              <a:rPr lang="en-US"/>
              <a:pPr/>
              <a:t>March 15, 2021</a:t>
            </a:fld>
            <a:endParaRPr lang="en-US">
              <a:latin typeface="Times" charset="0"/>
            </a:endParaRPr>
          </a:p>
        </p:txBody>
      </p:sp>
      <p:sp>
        <p:nvSpPr>
          <p:cNvPr id="2054" name="Rectangle 6"/>
          <p:cNvSpPr>
            <a:spLocks noGrp="1" noChangeArrowheads="1"/>
          </p:cNvSpPr>
          <p:nvPr>
            <p:ph type="ftr" sz="quarter" idx="3"/>
          </p:nvPr>
        </p:nvSpPr>
        <p:spPr bwMode="white">
          <a:xfrm>
            <a:off x="3124200" y="6400800"/>
            <a:ext cx="2895600" cy="304800"/>
          </a:xfrm>
        </p:spPr>
        <p:txBody>
          <a:bodyPr/>
          <a:lstStyle>
            <a:lvl1pPr>
              <a:defRPr>
                <a:solidFill>
                  <a:srgbClr val="002C77"/>
                </a:solidFill>
              </a:defRPr>
            </a:lvl1pPr>
          </a:lstStyle>
          <a:p>
            <a:endParaRPr lang="en-US"/>
          </a:p>
        </p:txBody>
      </p:sp>
      <p:sp>
        <p:nvSpPr>
          <p:cNvPr id="2055" name="Rectangle 7"/>
          <p:cNvSpPr>
            <a:spLocks noGrp="1" noChangeArrowheads="1"/>
          </p:cNvSpPr>
          <p:nvPr>
            <p:ph type="sldNum" sz="quarter" idx="4"/>
          </p:nvPr>
        </p:nvSpPr>
        <p:spPr bwMode="white">
          <a:xfrm>
            <a:off x="6705600" y="6400800"/>
            <a:ext cx="1905000" cy="304800"/>
          </a:xfrm>
        </p:spPr>
        <p:txBody>
          <a:bodyPr/>
          <a:lstStyle>
            <a:lvl1pPr>
              <a:defRPr>
                <a:solidFill>
                  <a:srgbClr val="002C77"/>
                </a:solidFill>
              </a:defRPr>
            </a:lvl1pPr>
          </a:lstStyle>
          <a:p>
            <a:fld id="{3CD12919-A0E8-434C-B66D-9733D117895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0D79E4B-B770-4990-8DED-F684C497E402}" type="datetime4">
              <a:rPr lang="en-US"/>
              <a:pPr/>
              <a:t>March 15, 2021</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BDE2BE-24C3-4200-9B8B-1EF716EF7C8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CF1F318-CA00-4554-907E-34045C437B0F}" type="datetime4">
              <a:rPr lang="en-US"/>
              <a:pPr/>
              <a:t>March 15, 2021</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BFA3BF-79AB-457E-9E55-16F1955AEF6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D4D2DF6-6B25-45AB-89D3-BB28E353E699}" type="datetime4">
              <a:rPr lang="en-US"/>
              <a:pPr/>
              <a:t>March 15, 2021</a:t>
            </a:fld>
            <a:endParaRPr lang="en-US">
              <a:latin typeface="Times" charset="0"/>
            </a:endParaRP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CD495B3-FE4C-420A-B69B-3422C67A86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90E114-B92D-41D3-8697-1F9A2555BFCE}" type="datetime4">
              <a:rPr lang="en-US"/>
              <a:pPr/>
              <a:t>March 15, 2021</a:t>
            </a:fld>
            <a:endParaRPr lang="en-US">
              <a:latin typeface="Times" charset="0"/>
            </a:endParaRPr>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7EB8916-0018-4B8D-AA44-29DFE3AA15A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68DFA0B-C084-412C-95D4-4E8A248A1632}" type="datetime4">
              <a:rPr lang="en-US"/>
              <a:pPr/>
              <a:t>March 15, 2021</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69BA3C-EF23-4794-A71B-EFAC48DA150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C.jpg                                                0033966FKarls G4                       C0DC18D5:"/>
          <p:cNvPicPr>
            <a:picLocks noChangeAspect="1" noChangeArrowheads="1"/>
          </p:cNvPicPr>
          <p:nvPr/>
        </p:nvPicPr>
        <p:blipFill>
          <a:blip r:embed="rId15"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black">
          <a:xfrm>
            <a:off x="809625" y="390525"/>
            <a:ext cx="77724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809625"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06661E47-CD79-476E-B688-2D9566A8C8EA}" type="datetime4">
              <a:rPr lang="en-US"/>
              <a:pPr/>
              <a:t>March 15, 2021</a:t>
            </a:fld>
            <a:endParaRPr lang="en-US"/>
          </a:p>
        </p:txBody>
      </p:sp>
      <p:sp>
        <p:nvSpPr>
          <p:cNvPr id="1029" name="Rectangle 5"/>
          <p:cNvSpPr>
            <a:spLocks noGrp="1" noChangeArrowheads="1"/>
          </p:cNvSpPr>
          <p:nvPr>
            <p:ph type="ftr" sz="quarter" idx="3"/>
          </p:nvPr>
        </p:nvSpPr>
        <p:spPr bwMode="black">
          <a:xfrm>
            <a:off x="28956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p>
        </p:txBody>
      </p:sp>
      <p:sp>
        <p:nvSpPr>
          <p:cNvPr id="1030" name="Rectangle 6"/>
          <p:cNvSpPr>
            <a:spLocks noGrp="1" noChangeArrowheads="1"/>
          </p:cNvSpPr>
          <p:nvPr>
            <p:ph type="sldNum" sz="quarter" idx="4"/>
          </p:nvPr>
        </p:nvSpPr>
        <p:spPr bwMode="black">
          <a:xfrm>
            <a:off x="6172200" y="63246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5FCD839F-4E6D-42FF-8B78-7E62EBB14B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p:txStyles>
    <p:titleStyle>
      <a:lvl1pPr algn="l" rtl="0" eaLnBrk="1" fontAlgn="base" hangingPunct="1">
        <a:spcBef>
          <a:spcPct val="0"/>
        </a:spcBef>
        <a:spcAft>
          <a:spcPct val="0"/>
        </a:spcAft>
        <a:defRPr sz="3600" b="1">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a:solidFill>
            <a:srgbClr val="254B8E"/>
          </a:solidFill>
          <a:latin typeface="+mn-lt"/>
        </a:defRPr>
      </a:lvl2pPr>
      <a:lvl3pPr marL="1143000" indent="-228600" algn="l" rtl="0" eaLnBrk="1" fontAlgn="base" hangingPunct="1">
        <a:spcBef>
          <a:spcPct val="20000"/>
        </a:spcBef>
        <a:spcAft>
          <a:spcPct val="0"/>
        </a:spcAft>
        <a:buChar char="•"/>
        <a:defRPr sz="2400">
          <a:solidFill>
            <a:srgbClr val="254B8E"/>
          </a:solidFill>
          <a:latin typeface="+mn-lt"/>
        </a:defRPr>
      </a:lvl3pPr>
      <a:lvl4pPr marL="1600200" indent="-228600" algn="l" rtl="0" eaLnBrk="1" fontAlgn="base" hangingPunct="1">
        <a:spcBef>
          <a:spcPct val="20000"/>
        </a:spcBef>
        <a:spcAft>
          <a:spcPct val="0"/>
        </a:spcAft>
        <a:buChar char="–"/>
        <a:defRPr sz="2000">
          <a:solidFill>
            <a:srgbClr val="254B8E"/>
          </a:solidFill>
          <a:latin typeface="+mn-lt"/>
        </a:defRPr>
      </a:lvl4pPr>
      <a:lvl5pPr marL="2057400" indent="-228600" algn="l" rtl="0" eaLnBrk="1" fontAlgn="base" hangingPunct="1">
        <a:spcBef>
          <a:spcPct val="20000"/>
        </a:spcBef>
        <a:spcAft>
          <a:spcPct val="0"/>
        </a:spcAft>
        <a:buChar char="»"/>
        <a:defRPr sz="2000">
          <a:solidFill>
            <a:srgbClr val="254B8E"/>
          </a:solidFill>
          <a:latin typeface="+mn-lt"/>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raceroster.com/events/2021/38192/team-stop-the-clot-presents-the-100000-reasons-ride" TargetMode="External"/><Relationship Id="rId7" Type="http://schemas.openxmlformats.org/officeDocument/2006/relationships/image" Target="../media/image7.jpeg"/><Relationship Id="rId2" Type="http://schemas.openxmlformats.org/officeDocument/2006/relationships/hyperlink" Target="https://www.hopkinsmedicine.org/armstrong_institute/improvement_projects/infections_complications/VTE/symposium.html" TargetMode="Externa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s://www.reddit.com/r/askscien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witchbazaar.com/blog/basic-electrical-questions-answ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nattrauma.org/research/clott-3-project-pag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lIns="90488" tIns="44450" rIns="90488" bIns="44450"/>
          <a:lstStyle/>
          <a:p>
            <a:pPr algn="ctr"/>
            <a:r>
              <a:rPr lang="en-US" sz="4000" dirty="0">
                <a:solidFill>
                  <a:srgbClr val="FFFF00"/>
                </a:solidFill>
              </a:rPr>
              <a:t>CLOTT 3</a:t>
            </a:r>
            <a:br>
              <a:rPr lang="en-US" dirty="0">
                <a:solidFill>
                  <a:srgbClr val="FFFF00"/>
                </a:solidFill>
              </a:rPr>
            </a:br>
            <a:r>
              <a:rPr lang="en-US" sz="3200" b="0" dirty="0"/>
              <a:t>March 2021</a:t>
            </a:r>
            <a:br>
              <a:rPr lang="en-US" sz="3200" b="0" dirty="0"/>
            </a:br>
            <a:r>
              <a:rPr lang="en-US" sz="3200" b="0" dirty="0"/>
              <a:t>Monthly Project Planning Meeting</a:t>
            </a:r>
            <a:br>
              <a:rPr lang="en-US" sz="3200" b="0" dirty="0"/>
            </a:br>
            <a:endParaRPr lang="en-US" sz="2800" b="0" dirty="0">
              <a:solidFill>
                <a:srgbClr val="FFFF00"/>
              </a:solidFill>
            </a:endParaRPr>
          </a:p>
        </p:txBody>
      </p:sp>
      <p:sp>
        <p:nvSpPr>
          <p:cNvPr id="2" name="Subtitle 1"/>
          <p:cNvSpPr>
            <a:spLocks noGrp="1"/>
          </p:cNvSpPr>
          <p:nvPr>
            <p:ph type="subTitle" idx="1"/>
          </p:nvPr>
        </p:nvSpPr>
        <p:spPr>
          <a:xfrm>
            <a:off x="0" y="2594463"/>
            <a:ext cx="9144000" cy="914400"/>
          </a:xfrm>
        </p:spPr>
        <p:txBody>
          <a:bodyPr/>
          <a:lstStyle/>
          <a:p>
            <a:pPr algn="ctr"/>
            <a:r>
              <a:rPr lang="en-US" sz="2800" dirty="0">
                <a:solidFill>
                  <a:srgbClr val="FFFF00"/>
                </a:solidFill>
              </a:rPr>
              <a:t>“Implementing Best-Practice, Patient-Centered Venous Thromboembolism (VTE) Prevention in Trauma Centers”</a:t>
            </a:r>
          </a:p>
          <a:p>
            <a:endParaRPr lang="en-US" dirty="0"/>
          </a:p>
        </p:txBody>
      </p:sp>
      <p:sp>
        <p:nvSpPr>
          <p:cNvPr id="4" name="Date Placeholder 3"/>
          <p:cNvSpPr>
            <a:spLocks noGrp="1"/>
          </p:cNvSpPr>
          <p:nvPr>
            <p:ph type="dt" sz="half" idx="2"/>
          </p:nvPr>
        </p:nvSpPr>
        <p:spPr>
          <a:xfrm>
            <a:off x="1" y="6400800"/>
            <a:ext cx="9143999" cy="3048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dirty="0">
                <a:latin typeface="Arial"/>
              </a:rPr>
              <a:t>March</a:t>
            </a:r>
            <a:r>
              <a:rPr kumimoji="0" lang="en-US" sz="1800" b="0" i="0" u="none" strike="noStrike" kern="1200" cap="none" spc="0" normalizeH="0" baseline="0" noProof="0" dirty="0">
                <a:ln>
                  <a:noFill/>
                </a:ln>
                <a:solidFill>
                  <a:srgbClr val="002C77"/>
                </a:solidFill>
                <a:effectLst/>
                <a:uLnTx/>
                <a:uFillTx/>
                <a:latin typeface="Arial"/>
                <a:ea typeface="+mn-ea"/>
                <a:cs typeface="+mn-cs"/>
              </a:rPr>
              <a:t> 15, 2021</a:t>
            </a:r>
            <a:endParaRPr kumimoji="0" lang="en-US" sz="2000" b="0" i="0" u="none" strike="noStrike" kern="1200" cap="none" spc="0" normalizeH="0" baseline="0" noProof="0" dirty="0">
              <a:ln>
                <a:noFill/>
              </a:ln>
              <a:solidFill>
                <a:srgbClr val="002C77"/>
              </a:solidFill>
              <a:effectLst/>
              <a:uLnTx/>
              <a:uFillTx/>
              <a:latin typeface="Times" charset="0"/>
              <a:ea typeface="+mn-ea"/>
              <a:cs typeface="+mn-cs"/>
            </a:endParaRPr>
          </a:p>
        </p:txBody>
      </p:sp>
      <p:pic>
        <p:nvPicPr>
          <p:cNvPr id="3" name="Picture 2" descr="A close up of a sign&#10;&#10;Description automatically generated">
            <a:extLst>
              <a:ext uri="{FF2B5EF4-FFF2-40B4-BE49-F238E27FC236}">
                <a16:creationId xmlns:a16="http://schemas.microsoft.com/office/drawing/2014/main" id="{63705D97-C62B-46E0-9CAB-C66DBC1EB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614269"/>
            <a:ext cx="2362200" cy="2246905"/>
          </a:xfrm>
          <a:prstGeom prst="rect">
            <a:avLst/>
          </a:prstGeom>
        </p:spPr>
      </p:pic>
      <p:pic>
        <p:nvPicPr>
          <p:cNvPr id="8" name="Picture 7" descr="A drawing of a face&#10;&#10;Description automatically generated">
            <a:extLst>
              <a:ext uri="{FF2B5EF4-FFF2-40B4-BE49-F238E27FC236}">
                <a16:creationId xmlns:a16="http://schemas.microsoft.com/office/drawing/2014/main" id="{DE17B40A-490F-4BE0-B95C-E5FF48C865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614269"/>
            <a:ext cx="2667000" cy="1215537"/>
          </a:xfrm>
          <a:prstGeom prst="rect">
            <a:avLst/>
          </a:prstGeom>
        </p:spPr>
      </p:pic>
    </p:spTree>
    <p:extLst>
      <p:ext uri="{BB962C8B-B14F-4D97-AF65-F5344CB8AC3E}">
        <p14:creationId xmlns:p14="http://schemas.microsoft.com/office/powerpoint/2010/main" val="21561367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4324-1D47-47BF-B1C2-4346AB4DBE23}"/>
              </a:ext>
            </a:extLst>
          </p:cNvPr>
          <p:cNvSpPr>
            <a:spLocks noGrp="1"/>
          </p:cNvSpPr>
          <p:nvPr>
            <p:ph type="title"/>
          </p:nvPr>
        </p:nvSpPr>
        <p:spPr>
          <a:xfrm>
            <a:off x="809625" y="381000"/>
            <a:ext cx="7772400" cy="1143000"/>
          </a:xfrm>
        </p:spPr>
        <p:txBody>
          <a:bodyPr/>
          <a:lstStyle/>
          <a:p>
            <a:r>
              <a:rPr lang="en-US" dirty="0"/>
              <a:t>Blood Clot Awareness Month</a:t>
            </a:r>
            <a:br>
              <a:rPr lang="en-US" dirty="0"/>
            </a:br>
            <a:r>
              <a:rPr lang="en-US" dirty="0"/>
              <a:t>#BCAM </a:t>
            </a:r>
          </a:p>
        </p:txBody>
      </p:sp>
      <p:sp>
        <p:nvSpPr>
          <p:cNvPr id="3" name="Content Placeholder 2">
            <a:extLst>
              <a:ext uri="{FF2B5EF4-FFF2-40B4-BE49-F238E27FC236}">
                <a16:creationId xmlns:a16="http://schemas.microsoft.com/office/drawing/2014/main" id="{9D61F712-5092-4815-B002-22F2B76E36B1}"/>
              </a:ext>
            </a:extLst>
          </p:cNvPr>
          <p:cNvSpPr>
            <a:spLocks noGrp="1"/>
          </p:cNvSpPr>
          <p:nvPr>
            <p:ph idx="1"/>
          </p:nvPr>
        </p:nvSpPr>
        <p:spPr/>
        <p:txBody>
          <a:bodyPr/>
          <a:lstStyle/>
          <a:p>
            <a:r>
              <a:rPr lang="en-US" sz="2800" dirty="0">
                <a:hlinkClick r:id="rId2"/>
              </a:rPr>
              <a:t>https://www.hopkinsmedicine.org/armstrong_institute/improvement_projects/infections_complications/VTE/symposium.html</a:t>
            </a:r>
            <a:endParaRPr lang="en-US" sz="2800" dirty="0"/>
          </a:p>
          <a:p>
            <a:r>
              <a:rPr lang="en-US" sz="2800" dirty="0">
                <a:hlinkClick r:id="rId3"/>
              </a:rPr>
              <a:t>https://raceroster.com/events/2021/38192/team-stop-the-clot-presents-the-100000-reasons-ride</a:t>
            </a:r>
            <a:endParaRPr lang="en-US" sz="2800" dirty="0"/>
          </a:p>
          <a:p>
            <a:r>
              <a:rPr lang="en-US" sz="2800" dirty="0">
                <a:hlinkClick r:id="rId4"/>
              </a:rPr>
              <a:t>https://www.reddit.com/r/askscience/</a:t>
            </a:r>
            <a:r>
              <a:rPr lang="en-US" sz="2800" dirty="0"/>
              <a:t> </a:t>
            </a:r>
          </a:p>
        </p:txBody>
      </p:sp>
      <p:pic>
        <p:nvPicPr>
          <p:cNvPr id="1026" name="Picture 2" descr="https://www.stoptheclot.org/wp-content/uploads/2021/03/NEW_Elliott-Haut-AMA-Promo-Im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1" y="4876801"/>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toptheclot.org/wp-content/uploads/2021/01/1000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5234352"/>
            <a:ext cx="1547446" cy="15474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ymposium fly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5240215"/>
            <a:ext cx="2751014" cy="154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0" y="6248400"/>
            <a:ext cx="9144000" cy="5334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C77"/>
                </a:solidFill>
                <a:effectLst/>
                <a:uLnTx/>
                <a:uFillTx/>
                <a:latin typeface="Arial"/>
                <a:ea typeface="+mn-ea"/>
                <a:cs typeface="+mn-cs"/>
              </a:rPr>
              <a:t>@</a:t>
            </a:r>
            <a:r>
              <a:rPr kumimoji="0" lang="en-US" sz="2000" b="0" i="0" u="none" strike="noStrike" kern="1200" cap="none" spc="0" normalizeH="0" baseline="0" noProof="0" dirty="0" err="1">
                <a:ln>
                  <a:noFill/>
                </a:ln>
                <a:solidFill>
                  <a:srgbClr val="002C77"/>
                </a:solidFill>
                <a:effectLst/>
                <a:uLnTx/>
                <a:uFillTx/>
                <a:latin typeface="Arial"/>
                <a:ea typeface="+mn-ea"/>
                <a:cs typeface="+mn-cs"/>
              </a:rPr>
              <a:t>elliotthaut</a:t>
            </a:r>
            <a:endParaRPr kumimoji="0" lang="en-US" sz="2400" b="0" i="0" u="none" strike="noStrike" kern="1200" cap="none" spc="0" normalizeH="0" baseline="0" noProof="0" dirty="0">
              <a:ln>
                <a:noFill/>
              </a:ln>
              <a:solidFill>
                <a:srgbClr val="002C77"/>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C77"/>
              </a:solidFill>
              <a:effectLst/>
              <a:uLnTx/>
              <a:uFillTx/>
              <a:latin typeface="Times" charset="0"/>
              <a:ea typeface="+mn-ea"/>
              <a:cs typeface="+mn-cs"/>
            </a:endParaRPr>
          </a:p>
        </p:txBody>
      </p:sp>
      <p:pic>
        <p:nvPicPr>
          <p:cNvPr id="5" name="Picture 4" descr="A picture containing indoor, cake, table, keyboard&#10;&#10;Description automatically generated">
            <a:extLst>
              <a:ext uri="{FF2B5EF4-FFF2-40B4-BE49-F238E27FC236}">
                <a16:creationId xmlns:a16="http://schemas.microsoft.com/office/drawing/2014/main" id="{27799C50-060C-4881-979F-60F631FA880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1" y="1981200"/>
            <a:ext cx="8091838" cy="3862243"/>
          </a:xfrm>
          <a:prstGeom prst="rect">
            <a:avLst/>
          </a:prstGeom>
        </p:spPr>
      </p:pic>
    </p:spTree>
    <p:extLst>
      <p:ext uri="{BB962C8B-B14F-4D97-AF65-F5344CB8AC3E}">
        <p14:creationId xmlns:p14="http://schemas.microsoft.com/office/powerpoint/2010/main" val="39053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4" name="Rectangle 4"/>
          <p:cNvSpPr>
            <a:spLocks noGrp="1" noChangeArrowheads="1"/>
          </p:cNvSpPr>
          <p:nvPr>
            <p:ph type="title"/>
          </p:nvPr>
        </p:nvSpPr>
        <p:spPr/>
        <p:txBody>
          <a:bodyPr/>
          <a:lstStyle/>
          <a:p>
            <a:r>
              <a:rPr lang="en-US" dirty="0"/>
              <a:t>Participating Sites</a:t>
            </a:r>
          </a:p>
        </p:txBody>
      </p:sp>
      <p:graphicFrame>
        <p:nvGraphicFramePr>
          <p:cNvPr id="2" name="Table 1">
            <a:extLst>
              <a:ext uri="{FF2B5EF4-FFF2-40B4-BE49-F238E27FC236}">
                <a16:creationId xmlns:a16="http://schemas.microsoft.com/office/drawing/2014/main" id="{771778BD-85FB-4CA4-8470-C8704FF3724A}"/>
              </a:ext>
            </a:extLst>
          </p:cNvPr>
          <p:cNvGraphicFramePr>
            <a:graphicFrameLocks noGrp="1"/>
          </p:cNvGraphicFramePr>
          <p:nvPr>
            <p:extLst>
              <p:ext uri="{D42A27DB-BD31-4B8C-83A1-F6EECF244321}">
                <p14:modId xmlns:p14="http://schemas.microsoft.com/office/powerpoint/2010/main" val="2944772723"/>
              </p:ext>
            </p:extLst>
          </p:nvPr>
        </p:nvGraphicFramePr>
        <p:xfrm>
          <a:off x="685800" y="1905000"/>
          <a:ext cx="7007225" cy="4038602"/>
        </p:xfrm>
        <a:graphic>
          <a:graphicData uri="http://schemas.openxmlformats.org/drawingml/2006/table">
            <a:tbl>
              <a:tblPr>
                <a:tableStyleId>{5C22544A-7EE6-4342-B048-85BDC9FD1C3A}</a:tableStyleId>
              </a:tblPr>
              <a:tblGrid>
                <a:gridCol w="7007225">
                  <a:extLst>
                    <a:ext uri="{9D8B030D-6E8A-4147-A177-3AD203B41FA5}">
                      <a16:colId xmlns:a16="http://schemas.microsoft.com/office/drawing/2014/main" val="424031088"/>
                    </a:ext>
                  </a:extLst>
                </a:gridCol>
              </a:tblGrid>
              <a:tr h="459286">
                <a:tc>
                  <a:txBody>
                    <a:bodyPr/>
                    <a:lstStyle/>
                    <a:p>
                      <a:pPr algn="l" fontAlgn="b"/>
                      <a:r>
                        <a:rPr lang="en-US" sz="2400" u="none" strike="noStrike" dirty="0">
                          <a:effectLst/>
                        </a:rPr>
                        <a:t>Participating Trauma Centers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3985779"/>
                  </a:ext>
                </a:extLst>
              </a:tr>
              <a:tr h="359981">
                <a:tc>
                  <a:txBody>
                    <a:bodyPr/>
                    <a:lstStyle/>
                    <a:p>
                      <a:pPr marL="342900" indent="-342900" algn="l" fontAlgn="b">
                        <a:buFont typeface="+mj-lt"/>
                        <a:buAutoNum type="arabicPeriod"/>
                      </a:pPr>
                      <a:r>
                        <a:rPr lang="en-US" sz="1400" u="none" strike="noStrike" dirty="0">
                          <a:effectLst/>
                        </a:rPr>
                        <a:t>University of Maryland</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8898787"/>
                  </a:ext>
                </a:extLst>
              </a:tr>
              <a:tr h="359981">
                <a:tc>
                  <a:txBody>
                    <a:bodyPr/>
                    <a:lstStyle/>
                    <a:p>
                      <a:pPr marL="0" indent="0" algn="l" fontAlgn="b">
                        <a:buFont typeface="+mj-lt"/>
                        <a:buNone/>
                      </a:pPr>
                      <a:r>
                        <a:rPr lang="en-US" sz="1400" u="none" strike="noStrike" dirty="0">
                          <a:effectLst/>
                        </a:rPr>
                        <a:t>2.    Oregon Health &amp; Science University</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06472453"/>
                  </a:ext>
                </a:extLst>
              </a:tr>
              <a:tr h="359981">
                <a:tc>
                  <a:txBody>
                    <a:bodyPr/>
                    <a:lstStyle/>
                    <a:p>
                      <a:pPr marL="0" indent="0" algn="l" fontAlgn="b">
                        <a:buFont typeface="+mj-lt"/>
                        <a:buNone/>
                      </a:pPr>
                      <a:r>
                        <a:rPr lang="en-US" sz="1400" u="none" strike="noStrike" dirty="0">
                          <a:effectLst/>
                        </a:rPr>
                        <a:t>3.    Medical College of Wisconsin</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29167573"/>
                  </a:ext>
                </a:extLst>
              </a:tr>
              <a:tr h="359981">
                <a:tc>
                  <a:txBody>
                    <a:bodyPr/>
                    <a:lstStyle/>
                    <a:p>
                      <a:pPr marL="0" indent="0" algn="l" fontAlgn="b">
                        <a:buFont typeface="+mj-lt"/>
                        <a:buNone/>
                      </a:pPr>
                      <a:r>
                        <a:rPr lang="en-US" sz="1400" u="none" strike="noStrike" dirty="0">
                          <a:effectLst/>
                        </a:rPr>
                        <a:t>4.    Stanford University</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081676"/>
                  </a:ext>
                </a:extLst>
              </a:tr>
              <a:tr h="359981">
                <a:tc>
                  <a:txBody>
                    <a:bodyPr/>
                    <a:lstStyle/>
                    <a:p>
                      <a:pPr marL="0" indent="0" algn="l" fontAlgn="b">
                        <a:buFont typeface="+mj-lt"/>
                        <a:buNone/>
                      </a:pPr>
                      <a:r>
                        <a:rPr lang="en-US" sz="1400" u="none" strike="noStrike" dirty="0">
                          <a:effectLst/>
                        </a:rPr>
                        <a:t>5.    UC San Diego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46284230"/>
                  </a:ext>
                </a:extLst>
              </a:tr>
              <a:tr h="339487">
                <a:tc>
                  <a:txBody>
                    <a:bodyPr/>
                    <a:lstStyle/>
                    <a:p>
                      <a:pPr marL="0" indent="0" algn="l" fontAlgn="b">
                        <a:buFont typeface="+mj-lt"/>
                        <a:buNone/>
                      </a:pPr>
                      <a:r>
                        <a:rPr lang="en-US" sz="1400" u="none" strike="noStrike" dirty="0">
                          <a:effectLst/>
                        </a:rPr>
                        <a:t>6.    University of California San Francisco</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46871759"/>
                  </a:ext>
                </a:extLst>
              </a:tr>
              <a:tr h="359981">
                <a:tc>
                  <a:txBody>
                    <a:bodyPr/>
                    <a:lstStyle/>
                    <a:p>
                      <a:pPr marL="0" indent="0" algn="l" fontAlgn="b">
                        <a:buFont typeface="+mj-lt"/>
                        <a:buNone/>
                      </a:pPr>
                      <a:r>
                        <a:rPr lang="en-US" sz="1400" u="none" strike="noStrike" dirty="0">
                          <a:effectLst/>
                        </a:rPr>
                        <a:t>7.    University of Utah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51336206"/>
                  </a:ext>
                </a:extLst>
              </a:tr>
              <a:tr h="359981">
                <a:tc>
                  <a:txBody>
                    <a:bodyPr/>
                    <a:lstStyle/>
                    <a:p>
                      <a:pPr marL="0" indent="0" algn="l" fontAlgn="b">
                        <a:buFont typeface="+mj-lt"/>
                        <a:buNone/>
                      </a:pPr>
                      <a:r>
                        <a:rPr lang="en-US" sz="1400" u="none" strike="noStrike" dirty="0">
                          <a:effectLst/>
                        </a:rPr>
                        <a:t>8.    Medical University of South Carolina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58810094"/>
                  </a:ext>
                </a:extLst>
              </a:tr>
              <a:tr h="359981">
                <a:tc>
                  <a:txBody>
                    <a:bodyPr/>
                    <a:lstStyle/>
                    <a:p>
                      <a:pPr marL="0" indent="0" algn="l" fontAlgn="b">
                        <a:buFont typeface="+mj-lt"/>
                        <a:buNone/>
                      </a:pPr>
                      <a:r>
                        <a:rPr lang="en-US" sz="1400" u="none" strike="noStrike" dirty="0">
                          <a:effectLst/>
                        </a:rPr>
                        <a:t>9.    Penn Medicine- Lancaster General Hospital</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3086172"/>
                  </a:ext>
                </a:extLst>
              </a:tr>
              <a:tr h="359981">
                <a:tc>
                  <a:txBody>
                    <a:bodyPr/>
                    <a:lstStyle/>
                    <a:p>
                      <a:pPr marL="0" indent="0" algn="l" fontAlgn="b">
                        <a:buFont typeface="+mj-lt"/>
                        <a:buNone/>
                      </a:pPr>
                      <a:r>
                        <a:rPr lang="en-US" sz="1400" b="0" i="0" u="none" strike="noStrike" dirty="0">
                          <a:solidFill>
                            <a:srgbClr val="000000"/>
                          </a:solidFill>
                          <a:effectLst/>
                          <a:latin typeface="Arial" panose="020B0604020202020204" pitchFamily="34" charset="0"/>
                          <a:cs typeface="Arial" panose="020B0604020202020204" pitchFamily="34" charset="0"/>
                        </a:rPr>
                        <a:t>10.   Christiana</a:t>
                      </a:r>
                    </a:p>
                  </a:txBody>
                  <a:tcPr marL="6350" marR="6350" marT="6350" marB="0" anchor="b"/>
                </a:tc>
                <a:extLst>
                  <a:ext uri="{0D108BD9-81ED-4DB2-BD59-A6C34878D82A}">
                    <a16:rowId xmlns:a16="http://schemas.microsoft.com/office/drawing/2014/main" val="979908730"/>
                  </a:ext>
                </a:extLst>
              </a:tr>
            </a:tbl>
          </a:graphicData>
        </a:graphic>
      </p:graphicFrame>
    </p:spTree>
    <p:extLst>
      <p:ext uri="{BB962C8B-B14F-4D97-AF65-F5344CB8AC3E}">
        <p14:creationId xmlns:p14="http://schemas.microsoft.com/office/powerpoint/2010/main" val="257328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09625" y="533400"/>
            <a:ext cx="7772400" cy="1143000"/>
          </a:xfrm>
        </p:spPr>
        <p:txBody>
          <a:bodyPr rtlCol="0">
            <a:normAutofit/>
          </a:bodyPr>
          <a:lstStyle/>
          <a:p>
            <a:pPr eaLnBrk="1" fontAlgn="auto" hangingPunct="1">
              <a:spcAft>
                <a:spcPts val="0"/>
              </a:spcAft>
              <a:defRPr/>
            </a:pPr>
            <a:r>
              <a:rPr lang="en-US" sz="4000" dirty="0"/>
              <a:t>Contracting, IRB, DUA</a:t>
            </a:r>
            <a:endParaRPr lang="en-US" sz="2800" dirty="0"/>
          </a:p>
        </p:txBody>
      </p:sp>
      <p:graphicFrame>
        <p:nvGraphicFramePr>
          <p:cNvPr id="3" name="Table 2">
            <a:extLst>
              <a:ext uri="{FF2B5EF4-FFF2-40B4-BE49-F238E27FC236}">
                <a16:creationId xmlns:a16="http://schemas.microsoft.com/office/drawing/2014/main" id="{160A6A3D-1CEF-43CF-BDA2-D9EA2F56CFEC}"/>
              </a:ext>
            </a:extLst>
          </p:cNvPr>
          <p:cNvGraphicFramePr>
            <a:graphicFrameLocks noGrp="1"/>
          </p:cNvGraphicFramePr>
          <p:nvPr>
            <p:extLst>
              <p:ext uri="{D42A27DB-BD31-4B8C-83A1-F6EECF244321}">
                <p14:modId xmlns:p14="http://schemas.microsoft.com/office/powerpoint/2010/main" val="1983722632"/>
              </p:ext>
            </p:extLst>
          </p:nvPr>
        </p:nvGraphicFramePr>
        <p:xfrm>
          <a:off x="381000" y="2133600"/>
          <a:ext cx="8458200" cy="3905251"/>
        </p:xfrm>
        <a:graphic>
          <a:graphicData uri="http://schemas.openxmlformats.org/drawingml/2006/table">
            <a:tbl>
              <a:tblPr/>
              <a:tblGrid>
                <a:gridCol w="2907967">
                  <a:extLst>
                    <a:ext uri="{9D8B030D-6E8A-4147-A177-3AD203B41FA5}">
                      <a16:colId xmlns:a16="http://schemas.microsoft.com/office/drawing/2014/main" val="2485628844"/>
                    </a:ext>
                  </a:extLst>
                </a:gridCol>
                <a:gridCol w="1564693">
                  <a:extLst>
                    <a:ext uri="{9D8B030D-6E8A-4147-A177-3AD203B41FA5}">
                      <a16:colId xmlns:a16="http://schemas.microsoft.com/office/drawing/2014/main" val="4082123578"/>
                    </a:ext>
                  </a:extLst>
                </a:gridCol>
                <a:gridCol w="2037054">
                  <a:extLst>
                    <a:ext uri="{9D8B030D-6E8A-4147-A177-3AD203B41FA5}">
                      <a16:colId xmlns:a16="http://schemas.microsoft.com/office/drawing/2014/main" val="1628463246"/>
                    </a:ext>
                  </a:extLst>
                </a:gridCol>
                <a:gridCol w="1948486">
                  <a:extLst>
                    <a:ext uri="{9D8B030D-6E8A-4147-A177-3AD203B41FA5}">
                      <a16:colId xmlns:a16="http://schemas.microsoft.com/office/drawing/2014/main" val="1552684069"/>
                    </a:ext>
                  </a:extLst>
                </a:gridCol>
              </a:tblGrid>
              <a:tr h="295276">
                <a:tc>
                  <a:txBody>
                    <a:bodyPr/>
                    <a:lstStyle/>
                    <a:p>
                      <a:pPr algn="ctr" fontAlgn="b"/>
                      <a:r>
                        <a:rPr lang="en-US" sz="1200" b="1" i="0" u="none" strike="noStrike">
                          <a:solidFill>
                            <a:srgbClr val="000000"/>
                          </a:solidFill>
                          <a:effectLst/>
                          <a:latin typeface="Calibri" panose="020F0502020204030204" pitchFamily="34" charset="0"/>
                        </a:rPr>
                        <a:t>Site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Contract Status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IRB Status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DUA Status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505447"/>
                  </a:ext>
                </a:extLst>
              </a:tr>
              <a:tr h="276225">
                <a:tc>
                  <a:txBody>
                    <a:bodyPr/>
                    <a:lstStyle/>
                    <a:p>
                      <a:pPr algn="l" fontAlgn="b"/>
                      <a:r>
                        <a:rPr lang="en-US" sz="1100" b="1" i="0" u="none" strike="noStrike">
                          <a:solidFill>
                            <a:srgbClr val="000000"/>
                          </a:solidFill>
                          <a:effectLst/>
                          <a:latin typeface="Calibri" panose="020F0502020204030204" pitchFamily="34" charset="0"/>
                        </a:rPr>
                        <a:t>UC San Diego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Approved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Review 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868361"/>
                  </a:ext>
                </a:extLst>
              </a:tr>
              <a:tr h="571499">
                <a:tc>
                  <a:txBody>
                    <a:bodyPr/>
                    <a:lstStyle/>
                    <a:p>
                      <a:pPr algn="l" fontAlgn="b"/>
                      <a:r>
                        <a:rPr lang="en-US" sz="1100" b="1" i="0" u="none" strike="noStrike" dirty="0">
                          <a:solidFill>
                            <a:srgbClr val="000000"/>
                          </a:solidFill>
                          <a:effectLst/>
                          <a:latin typeface="Calibri" panose="020F0502020204030204" pitchFamily="34" charset="0"/>
                        </a:rPr>
                        <a:t>Lancaster General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Submitted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271619"/>
                  </a:ext>
                </a:extLst>
              </a:tr>
              <a:tr h="276225">
                <a:tc>
                  <a:txBody>
                    <a:bodyPr/>
                    <a:lstStyle/>
                    <a:p>
                      <a:pPr algn="l" fontAlgn="b"/>
                      <a:r>
                        <a:rPr lang="en-US" sz="1100" b="1" i="0" u="none" strike="noStrike">
                          <a:solidFill>
                            <a:srgbClr val="000000"/>
                          </a:solidFill>
                          <a:effectLst/>
                          <a:latin typeface="Calibri" panose="020F0502020204030204" pitchFamily="34" charset="0"/>
                        </a:rPr>
                        <a:t>University of Maryland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Approved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Review 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795297"/>
                  </a:ext>
                </a:extLst>
              </a:tr>
              <a:tr h="552451">
                <a:tc>
                  <a:txBody>
                    <a:bodyPr/>
                    <a:lstStyle/>
                    <a:p>
                      <a:pPr algn="l" fontAlgn="b"/>
                      <a:r>
                        <a:rPr lang="en-US" sz="1100" b="1" i="0" u="none" strike="noStrike">
                          <a:solidFill>
                            <a:srgbClr val="000000"/>
                          </a:solidFill>
                          <a:effectLst/>
                          <a:latin typeface="Calibri" panose="020F0502020204030204" pitchFamily="34" charset="0"/>
                        </a:rPr>
                        <a:t>University of California San Francisco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Submitted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Will submit when IRB approved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065709"/>
                  </a:ext>
                </a:extLst>
              </a:tr>
              <a:tr h="276225">
                <a:tc>
                  <a:txBody>
                    <a:bodyPr/>
                    <a:lstStyle/>
                    <a:p>
                      <a:pPr algn="l" fontAlgn="b"/>
                      <a:r>
                        <a:rPr lang="en-US" sz="1100" b="1" i="0" u="none" strike="noStrike">
                          <a:solidFill>
                            <a:srgbClr val="000000"/>
                          </a:solidFill>
                          <a:effectLst/>
                          <a:latin typeface="Calibri" panose="020F0502020204030204" pitchFamily="34" charset="0"/>
                        </a:rPr>
                        <a:t>Medical College of Wisconsin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Submitted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Review 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262605"/>
                  </a:ext>
                </a:extLst>
              </a:tr>
              <a:tr h="276225">
                <a:tc>
                  <a:txBody>
                    <a:bodyPr/>
                    <a:lstStyle/>
                    <a:p>
                      <a:pPr algn="l" fontAlgn="b"/>
                      <a:r>
                        <a:rPr lang="en-US" sz="1100" b="1" i="0" u="none" strike="noStrike">
                          <a:solidFill>
                            <a:srgbClr val="000000"/>
                          </a:solidFill>
                          <a:effectLst/>
                          <a:latin typeface="Calibri" panose="020F0502020204030204" pitchFamily="34" charset="0"/>
                        </a:rPr>
                        <a:t>Stanford University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Review 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444653"/>
                  </a:ext>
                </a:extLst>
              </a:tr>
              <a:tr h="276225">
                <a:tc>
                  <a:txBody>
                    <a:bodyPr/>
                    <a:lstStyle/>
                    <a:p>
                      <a:pPr algn="l" fontAlgn="b"/>
                      <a:r>
                        <a:rPr lang="en-US" sz="1100" b="1" i="0" u="none" strike="noStrike">
                          <a:solidFill>
                            <a:srgbClr val="000000"/>
                          </a:solidFill>
                          <a:effectLst/>
                          <a:latin typeface="Calibri" panose="020F0502020204030204" pitchFamily="34" charset="0"/>
                        </a:rPr>
                        <a:t>University of Utah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Submitted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Review 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19963"/>
                  </a:ext>
                </a:extLst>
              </a:tr>
              <a:tr h="276225">
                <a:tc>
                  <a:txBody>
                    <a:bodyPr/>
                    <a:lstStyle/>
                    <a:p>
                      <a:pPr algn="l" fontAlgn="b"/>
                      <a:r>
                        <a:rPr lang="en-US" sz="1100" b="1" i="0" u="none" strike="noStrike">
                          <a:solidFill>
                            <a:srgbClr val="000000"/>
                          </a:solidFill>
                          <a:effectLst/>
                          <a:latin typeface="Calibri" panose="020F0502020204030204" pitchFamily="34" charset="0"/>
                        </a:rPr>
                        <a:t>Medical University of South Carolina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Submitted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Review 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36635"/>
                  </a:ext>
                </a:extLst>
              </a:tr>
              <a:tr h="276225">
                <a:tc>
                  <a:txBody>
                    <a:bodyPr/>
                    <a:lstStyle/>
                    <a:p>
                      <a:pPr algn="l" fontAlgn="b"/>
                      <a:r>
                        <a:rPr lang="en-US" sz="1100" b="1" i="0" u="none" strike="noStrike">
                          <a:solidFill>
                            <a:srgbClr val="000000"/>
                          </a:solidFill>
                          <a:effectLst/>
                          <a:latin typeface="Calibri" panose="020F0502020204030204" pitchFamily="34" charset="0"/>
                        </a:rPr>
                        <a:t>Oregon Health &amp; Science University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Submitted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487742"/>
                  </a:ext>
                </a:extLst>
              </a:tr>
              <a:tr h="276225">
                <a:tc>
                  <a:txBody>
                    <a:bodyPr/>
                    <a:lstStyle/>
                    <a:p>
                      <a:pPr algn="l" fontAlgn="b"/>
                      <a:r>
                        <a:rPr lang="en-US" sz="1100" b="1" i="0" u="none" strike="noStrike" dirty="0">
                          <a:solidFill>
                            <a:srgbClr val="000000"/>
                          </a:solidFill>
                          <a:effectLst/>
                          <a:latin typeface="Calibri" panose="020F0502020204030204" pitchFamily="34" charset="0"/>
                        </a:rPr>
                        <a:t>Christiana Hospital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12836"/>
                  </a:ext>
                </a:extLst>
              </a:tr>
              <a:tr h="276225">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4635143"/>
                  </a:ext>
                </a:extLst>
              </a:tr>
            </a:tbl>
          </a:graphicData>
        </a:graphic>
      </p:graphicFrame>
    </p:spTree>
    <p:extLst>
      <p:ext uri="{BB962C8B-B14F-4D97-AF65-F5344CB8AC3E}">
        <p14:creationId xmlns:p14="http://schemas.microsoft.com/office/powerpoint/2010/main" val="251315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2208-3508-42F4-AC81-36880CAD0286}"/>
              </a:ext>
            </a:extLst>
          </p:cNvPr>
          <p:cNvSpPr>
            <a:spLocks noGrp="1"/>
          </p:cNvSpPr>
          <p:nvPr>
            <p:ph type="title"/>
          </p:nvPr>
        </p:nvSpPr>
        <p:spPr/>
        <p:txBody>
          <a:bodyPr/>
          <a:lstStyle/>
          <a:p>
            <a:r>
              <a:rPr lang="en-US" dirty="0"/>
              <a:t>Data Use Agreements</a:t>
            </a:r>
          </a:p>
        </p:txBody>
      </p:sp>
      <p:sp>
        <p:nvSpPr>
          <p:cNvPr id="3" name="Content Placeholder 2">
            <a:extLst>
              <a:ext uri="{FF2B5EF4-FFF2-40B4-BE49-F238E27FC236}">
                <a16:creationId xmlns:a16="http://schemas.microsoft.com/office/drawing/2014/main" id="{110D938B-1440-4F49-93E9-A50B5F452EE3}"/>
              </a:ext>
            </a:extLst>
          </p:cNvPr>
          <p:cNvSpPr>
            <a:spLocks noGrp="1"/>
          </p:cNvSpPr>
          <p:nvPr>
            <p:ph idx="1"/>
          </p:nvPr>
        </p:nvSpPr>
        <p:spPr>
          <a:xfrm>
            <a:off x="809624" y="1981200"/>
            <a:ext cx="8029575" cy="4114800"/>
          </a:xfrm>
        </p:spPr>
        <p:txBody>
          <a:bodyPr/>
          <a:lstStyle/>
          <a:p>
            <a:r>
              <a:rPr lang="en-US" sz="2800" dirty="0"/>
              <a:t>The DUA will be between your organization and Johns Hopkins University.</a:t>
            </a:r>
          </a:p>
          <a:p>
            <a:r>
              <a:rPr lang="en-US" sz="2800" dirty="0"/>
              <a:t>You should have already been contacted by JHU for data use agreement</a:t>
            </a:r>
          </a:p>
          <a:p>
            <a:pPr lvl="1"/>
            <a:r>
              <a:rPr lang="en-US" sz="2400" dirty="0"/>
              <a:t>Will not be de-identified data set</a:t>
            </a:r>
          </a:p>
          <a:p>
            <a:pPr lvl="1"/>
            <a:r>
              <a:rPr lang="en-US" sz="2400" dirty="0"/>
              <a:t>Needs some PHI</a:t>
            </a:r>
          </a:p>
        </p:txBody>
      </p:sp>
    </p:spTree>
    <p:extLst>
      <p:ext uri="{BB962C8B-B14F-4D97-AF65-F5344CB8AC3E}">
        <p14:creationId xmlns:p14="http://schemas.microsoft.com/office/powerpoint/2010/main" val="192659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D686-14A2-45D3-B130-E33DDAF5200A}"/>
              </a:ext>
            </a:extLst>
          </p:cNvPr>
          <p:cNvSpPr>
            <a:spLocks noGrp="1"/>
          </p:cNvSpPr>
          <p:nvPr>
            <p:ph type="title"/>
          </p:nvPr>
        </p:nvSpPr>
        <p:spPr/>
        <p:txBody>
          <a:bodyPr/>
          <a:lstStyle/>
          <a:p>
            <a:r>
              <a:rPr lang="en-US" dirty="0"/>
              <a:t>Milestones (need to complete)</a:t>
            </a:r>
          </a:p>
        </p:txBody>
      </p:sp>
      <p:graphicFrame>
        <p:nvGraphicFramePr>
          <p:cNvPr id="5" name="Table 4">
            <a:extLst>
              <a:ext uri="{FF2B5EF4-FFF2-40B4-BE49-F238E27FC236}">
                <a16:creationId xmlns:a16="http://schemas.microsoft.com/office/drawing/2014/main" id="{A0D37BE8-EE36-408C-B6D2-03A1847C0CEA}"/>
              </a:ext>
            </a:extLst>
          </p:cNvPr>
          <p:cNvGraphicFramePr>
            <a:graphicFrameLocks noGrp="1"/>
          </p:cNvGraphicFramePr>
          <p:nvPr>
            <p:extLst>
              <p:ext uri="{D42A27DB-BD31-4B8C-83A1-F6EECF244321}">
                <p14:modId xmlns:p14="http://schemas.microsoft.com/office/powerpoint/2010/main" val="2763257953"/>
              </p:ext>
            </p:extLst>
          </p:nvPr>
        </p:nvGraphicFramePr>
        <p:xfrm>
          <a:off x="609600" y="1828800"/>
          <a:ext cx="7832715" cy="4234542"/>
        </p:xfrm>
        <a:graphic>
          <a:graphicData uri="http://schemas.openxmlformats.org/drawingml/2006/table">
            <a:tbl>
              <a:tblPr firstRow="1" firstCol="1" bandRow="1"/>
              <a:tblGrid>
                <a:gridCol w="991491">
                  <a:extLst>
                    <a:ext uri="{9D8B030D-6E8A-4147-A177-3AD203B41FA5}">
                      <a16:colId xmlns:a16="http://schemas.microsoft.com/office/drawing/2014/main" val="3091002060"/>
                    </a:ext>
                  </a:extLst>
                </a:gridCol>
                <a:gridCol w="2634588">
                  <a:extLst>
                    <a:ext uri="{9D8B030D-6E8A-4147-A177-3AD203B41FA5}">
                      <a16:colId xmlns:a16="http://schemas.microsoft.com/office/drawing/2014/main" val="1217512317"/>
                    </a:ext>
                  </a:extLst>
                </a:gridCol>
                <a:gridCol w="722016">
                  <a:extLst>
                    <a:ext uri="{9D8B030D-6E8A-4147-A177-3AD203B41FA5}">
                      <a16:colId xmlns:a16="http://schemas.microsoft.com/office/drawing/2014/main" val="2061689268"/>
                    </a:ext>
                  </a:extLst>
                </a:gridCol>
                <a:gridCol w="963327">
                  <a:extLst>
                    <a:ext uri="{9D8B030D-6E8A-4147-A177-3AD203B41FA5}">
                      <a16:colId xmlns:a16="http://schemas.microsoft.com/office/drawing/2014/main" val="582990238"/>
                    </a:ext>
                  </a:extLst>
                </a:gridCol>
                <a:gridCol w="1559246">
                  <a:extLst>
                    <a:ext uri="{9D8B030D-6E8A-4147-A177-3AD203B41FA5}">
                      <a16:colId xmlns:a16="http://schemas.microsoft.com/office/drawing/2014/main" val="2634241729"/>
                    </a:ext>
                  </a:extLst>
                </a:gridCol>
                <a:gridCol w="962047">
                  <a:extLst>
                    <a:ext uri="{9D8B030D-6E8A-4147-A177-3AD203B41FA5}">
                      <a16:colId xmlns:a16="http://schemas.microsoft.com/office/drawing/2014/main" val="353141624"/>
                    </a:ext>
                  </a:extLst>
                </a:gridCol>
              </a:tblGrid>
              <a:tr h="293914">
                <a:tc>
                  <a:txBody>
                    <a:bodyPr/>
                    <a:lstStyle/>
                    <a:p>
                      <a:pPr marL="0" marR="0">
                        <a:spcBef>
                          <a:spcPts val="0"/>
                        </a:spcBef>
                        <a:spcAft>
                          <a:spcPts val="0"/>
                        </a:spcAft>
                      </a:pPr>
                      <a:r>
                        <a:rPr lang="en-US" sz="1000" b="1">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MILESTONE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DUE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COMPLETED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MILESTONE STATUS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REASON FOR DELAY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9236006"/>
                  </a:ext>
                </a:extLst>
              </a:tr>
              <a:tr h="440871">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IRB approvals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Obtain IRB and data sharing agreements for all participating sites, including for trauma registry data and missed doses from the EHR.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Delayed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IRB delay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9394042"/>
                  </a:ext>
                </a:extLst>
              </a:tr>
              <a:tr h="293914">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Real-time Alert Build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Finalize real-time EHR alert system at all implementation sites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Delayed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1412575"/>
                  </a:ext>
                </a:extLst>
              </a:tr>
              <a:tr h="881743">
                <a:tc>
                  <a:txBody>
                    <a:bodyPr/>
                    <a:lstStyle/>
                    <a:p>
                      <a:pPr marL="0" marR="0">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Data Collection (Pre-Implementation)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Receive pre-implementation data collection across all implementation sites. This includes trauma patient admissions, demographics, injury characteristics, length of stay, outcomes, complications, VTE events (from trauma registries) and VTE missed doses from EHR.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Delayed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IRB delay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5883316"/>
                  </a:ext>
                </a:extLst>
              </a:tr>
              <a:tr h="293914">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Missed Doses Data Pull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Work with IT to program data pull for missed doses of VTE prophylaxis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Delayed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Other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6382365"/>
                  </a:ext>
                </a:extLst>
              </a:tr>
              <a:tr h="440871">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Trauma Registry Data Pull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Agreement with implementation sites to allow access to trauma registry patient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Delayed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IRB delay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6444989"/>
                  </a:ext>
                </a:extLst>
              </a:tr>
              <a:tr h="440871">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Nurse Education Complete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Nurses trained/education completed; modules will remain open for new hires/transfers of staff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Delayed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Awaiting IRB approval.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0598662"/>
                  </a:ext>
                </a:extLst>
              </a:tr>
              <a:tr h="440871">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Nurse Education- Peer Coaching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Begin peer coaching (JHU nurse educators to teach other nurses approaches to educating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Delayed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Awaiting IRB approval.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3247080"/>
                  </a:ext>
                </a:extLst>
              </a:tr>
              <a:tr h="587829">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Patient-centered Education Intervention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Initiate patient education bundle at first trauma center; the project team will conduct a site visit (in person, or virtual) following program launch at each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Delayed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Awaiting IRB approval.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7395977"/>
                  </a:ext>
                </a:extLst>
              </a:tr>
            </a:tbl>
          </a:graphicData>
        </a:graphic>
      </p:graphicFrame>
    </p:spTree>
    <p:extLst>
      <p:ext uri="{BB962C8B-B14F-4D97-AF65-F5344CB8AC3E}">
        <p14:creationId xmlns:p14="http://schemas.microsoft.com/office/powerpoint/2010/main" val="21056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3524-CFEF-4C11-94F4-4DAB4FFA4ACA}"/>
              </a:ext>
            </a:extLst>
          </p:cNvPr>
          <p:cNvSpPr>
            <a:spLocks noGrp="1"/>
          </p:cNvSpPr>
          <p:nvPr>
            <p:ph type="title"/>
          </p:nvPr>
        </p:nvSpPr>
        <p:spPr/>
        <p:txBody>
          <a:bodyPr/>
          <a:lstStyle/>
          <a:p>
            <a:r>
              <a:rPr lang="en-US" dirty="0"/>
              <a:t>Real Time Alert Build, IT, Data Collection</a:t>
            </a:r>
          </a:p>
        </p:txBody>
      </p:sp>
      <p:sp>
        <p:nvSpPr>
          <p:cNvPr id="3" name="Content Placeholder 2">
            <a:extLst>
              <a:ext uri="{FF2B5EF4-FFF2-40B4-BE49-F238E27FC236}">
                <a16:creationId xmlns:a16="http://schemas.microsoft.com/office/drawing/2014/main" id="{EE47C180-6059-4B15-A1F4-DDA4E63F8375}"/>
              </a:ext>
            </a:extLst>
          </p:cNvPr>
          <p:cNvSpPr>
            <a:spLocks noGrp="1"/>
          </p:cNvSpPr>
          <p:nvPr>
            <p:ph idx="1"/>
          </p:nvPr>
        </p:nvSpPr>
        <p:spPr/>
        <p:txBody>
          <a:bodyPr/>
          <a:lstStyle/>
          <a:p>
            <a:r>
              <a:rPr lang="en-US" sz="2400" dirty="0"/>
              <a:t>Alert workflow</a:t>
            </a:r>
          </a:p>
          <a:p>
            <a:r>
              <a:rPr lang="en-US" sz="2400" dirty="0"/>
              <a:t>Hospital VTE prophylaxis formulary</a:t>
            </a:r>
          </a:p>
          <a:p>
            <a:r>
              <a:rPr lang="en-US" sz="2400" dirty="0"/>
              <a:t>Epic Report Writer to modify query for VTE prophylaxis registry and append encounter number to trauma registry data</a:t>
            </a:r>
          </a:p>
          <a:p>
            <a:r>
              <a:rPr lang="en-US" sz="2400" dirty="0"/>
              <a:t>Preferred communication device to receive real-time alert</a:t>
            </a:r>
          </a:p>
          <a:p>
            <a:r>
              <a:rPr lang="en-US" sz="2400" dirty="0"/>
              <a:t>Epic Builder to modify/implement real-time alert</a:t>
            </a:r>
          </a:p>
          <a:p>
            <a:endParaRPr lang="en-US" dirty="0"/>
          </a:p>
        </p:txBody>
      </p:sp>
    </p:spTree>
    <p:extLst>
      <p:ext uri="{BB962C8B-B14F-4D97-AF65-F5344CB8AC3E}">
        <p14:creationId xmlns:p14="http://schemas.microsoft.com/office/powerpoint/2010/main" val="414208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9B23-AB3C-47AA-A8F3-177E27EF8B20}"/>
              </a:ext>
            </a:extLst>
          </p:cNvPr>
          <p:cNvSpPr>
            <a:spLocks noGrp="1"/>
          </p:cNvSpPr>
          <p:nvPr>
            <p:ph type="title"/>
          </p:nvPr>
        </p:nvSpPr>
        <p:spPr/>
        <p:txBody>
          <a:bodyPr/>
          <a:lstStyle/>
          <a:p>
            <a:r>
              <a:rPr lang="en-US" dirty="0"/>
              <a:t>Nursing Education Roll Out</a:t>
            </a:r>
          </a:p>
        </p:txBody>
      </p:sp>
      <p:sp>
        <p:nvSpPr>
          <p:cNvPr id="3" name="Content Placeholder 2">
            <a:extLst>
              <a:ext uri="{FF2B5EF4-FFF2-40B4-BE49-F238E27FC236}">
                <a16:creationId xmlns:a16="http://schemas.microsoft.com/office/drawing/2014/main" id="{089C3FE8-0FB7-42AA-935C-03CC23B8665C}"/>
              </a:ext>
            </a:extLst>
          </p:cNvPr>
          <p:cNvSpPr>
            <a:spLocks noGrp="1"/>
          </p:cNvSpPr>
          <p:nvPr>
            <p:ph idx="1"/>
          </p:nvPr>
        </p:nvSpPr>
        <p:spPr/>
        <p:txBody>
          <a:bodyPr/>
          <a:lstStyle/>
          <a:p>
            <a:r>
              <a:rPr lang="en-US" sz="2400" dirty="0"/>
              <a:t>We will provide FAQ sheet and login information to access the education module</a:t>
            </a:r>
          </a:p>
          <a:p>
            <a:r>
              <a:rPr lang="en-US" sz="2400" dirty="0"/>
              <a:t>Each site will receive a specific code</a:t>
            </a:r>
          </a:p>
          <a:p>
            <a:r>
              <a:rPr lang="en-US" sz="2400" dirty="0"/>
              <a:t>You will be asked to: </a:t>
            </a:r>
          </a:p>
          <a:p>
            <a:pPr lvl="1"/>
            <a:r>
              <a:rPr lang="en-US" sz="2400" dirty="0"/>
              <a:t>Assign the module to all the nurses</a:t>
            </a:r>
          </a:p>
          <a:p>
            <a:pPr lvl="1"/>
            <a:r>
              <a:rPr lang="en-US" sz="2400" dirty="0"/>
              <a:t>Ensure they take the online education</a:t>
            </a:r>
          </a:p>
          <a:p>
            <a:pPr lvl="1"/>
            <a:r>
              <a:rPr lang="en-US" sz="2400" dirty="0"/>
              <a:t>Allow one month for completion</a:t>
            </a:r>
          </a:p>
          <a:p>
            <a:pPr marL="0" indent="0">
              <a:buNone/>
            </a:pPr>
            <a:endParaRPr lang="en-US" dirty="0"/>
          </a:p>
        </p:txBody>
      </p:sp>
    </p:spTree>
    <p:extLst>
      <p:ext uri="{BB962C8B-B14F-4D97-AF65-F5344CB8AC3E}">
        <p14:creationId xmlns:p14="http://schemas.microsoft.com/office/powerpoint/2010/main" val="299944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4324-1D47-47BF-B1C2-4346AB4DBE23}"/>
              </a:ext>
            </a:extLst>
          </p:cNvPr>
          <p:cNvSpPr>
            <a:spLocks noGrp="1"/>
          </p:cNvSpPr>
          <p:nvPr>
            <p:ph type="title"/>
          </p:nvPr>
        </p:nvSpPr>
        <p:spPr/>
        <p:txBody>
          <a:bodyPr/>
          <a:lstStyle/>
          <a:p>
            <a:r>
              <a:rPr lang="en-US" dirty="0"/>
              <a:t>CLOTT 3 Website</a:t>
            </a:r>
          </a:p>
        </p:txBody>
      </p:sp>
      <p:sp>
        <p:nvSpPr>
          <p:cNvPr id="3" name="Content Placeholder 2">
            <a:extLst>
              <a:ext uri="{FF2B5EF4-FFF2-40B4-BE49-F238E27FC236}">
                <a16:creationId xmlns:a16="http://schemas.microsoft.com/office/drawing/2014/main" id="{9D61F712-5092-4815-B002-22F2B76E36B1}"/>
              </a:ext>
            </a:extLst>
          </p:cNvPr>
          <p:cNvSpPr>
            <a:spLocks noGrp="1"/>
          </p:cNvSpPr>
          <p:nvPr>
            <p:ph idx="1"/>
          </p:nvPr>
        </p:nvSpPr>
        <p:spPr/>
        <p:txBody>
          <a:bodyPr/>
          <a:lstStyle/>
          <a:p>
            <a:r>
              <a:rPr lang="en-US" dirty="0">
                <a:hlinkClick r:id="rId2"/>
              </a:rPr>
              <a:t>https://www.nattrauma.org/research/clott-3-project-page/</a:t>
            </a:r>
            <a:endParaRPr lang="en-US" dirty="0"/>
          </a:p>
          <a:p>
            <a:endParaRPr lang="en-US" dirty="0"/>
          </a:p>
          <a:p>
            <a:r>
              <a:rPr lang="en-US" dirty="0"/>
              <a:t>What other information would be helpful to include on the website?</a:t>
            </a:r>
          </a:p>
        </p:txBody>
      </p:sp>
    </p:spTree>
    <p:extLst>
      <p:ext uri="{BB962C8B-B14F-4D97-AF65-F5344CB8AC3E}">
        <p14:creationId xmlns:p14="http://schemas.microsoft.com/office/powerpoint/2010/main" val="247037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F50E-904E-4E0F-B450-9D3541AE8035}"/>
              </a:ext>
            </a:extLst>
          </p:cNvPr>
          <p:cNvSpPr>
            <a:spLocks noGrp="1"/>
          </p:cNvSpPr>
          <p:nvPr>
            <p:ph type="title"/>
          </p:nvPr>
        </p:nvSpPr>
        <p:spPr/>
        <p:txBody>
          <a:bodyPr/>
          <a:lstStyle/>
          <a:p>
            <a:r>
              <a:rPr lang="en-US" dirty="0"/>
              <a:t>Education Materials</a:t>
            </a:r>
          </a:p>
        </p:txBody>
      </p:sp>
      <p:sp>
        <p:nvSpPr>
          <p:cNvPr id="3" name="Content Placeholder 2">
            <a:extLst>
              <a:ext uri="{FF2B5EF4-FFF2-40B4-BE49-F238E27FC236}">
                <a16:creationId xmlns:a16="http://schemas.microsoft.com/office/drawing/2014/main" id="{E902CEE6-9ECE-4933-B998-52EC72506CB5}"/>
              </a:ext>
            </a:extLst>
          </p:cNvPr>
          <p:cNvSpPr>
            <a:spLocks noGrp="1"/>
          </p:cNvSpPr>
          <p:nvPr>
            <p:ph idx="1"/>
          </p:nvPr>
        </p:nvSpPr>
        <p:spPr/>
        <p:txBody>
          <a:bodyPr/>
          <a:lstStyle/>
          <a:p>
            <a:r>
              <a:rPr lang="en-US" dirty="0"/>
              <a:t>Working on finalizing education materials (posters, badge cards)</a:t>
            </a:r>
          </a:p>
          <a:p>
            <a:r>
              <a:rPr lang="en-US" dirty="0"/>
              <a:t>CNTR will print and ship to each site</a:t>
            </a:r>
          </a:p>
        </p:txBody>
      </p:sp>
    </p:spTree>
    <p:extLst>
      <p:ext uri="{BB962C8B-B14F-4D97-AF65-F5344CB8AC3E}">
        <p14:creationId xmlns:p14="http://schemas.microsoft.com/office/powerpoint/2010/main" val="3397227260"/>
      </p:ext>
    </p:extLst>
  </p:cSld>
  <p:clrMapOvr>
    <a:masterClrMapping/>
  </p:clrMapOvr>
</p:sld>
</file>

<file path=ppt/theme/theme1.xml><?xml version="1.0" encoding="utf-8"?>
<a:theme xmlns:a="http://schemas.openxmlformats.org/drawingml/2006/main" name="JHM_Do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JHM_Dome</Template>
  <TotalTime>12024</TotalTime>
  <Words>695</Words>
  <Application>Microsoft Office PowerPoint</Application>
  <PresentationFormat>On-screen Show (4:3)</PresentationFormat>
  <Paragraphs>149</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vt:lpstr>
      <vt:lpstr>Times New Roman</vt:lpstr>
      <vt:lpstr>JHM_Dome</vt:lpstr>
      <vt:lpstr>CLOTT 3 March 2021 Monthly Project Planning Meeting </vt:lpstr>
      <vt:lpstr>Participating Sites</vt:lpstr>
      <vt:lpstr>Contracting, IRB, DUA</vt:lpstr>
      <vt:lpstr>Data Use Agreements</vt:lpstr>
      <vt:lpstr>Milestones (need to complete)</vt:lpstr>
      <vt:lpstr>Real Time Alert Build, IT, Data Collection</vt:lpstr>
      <vt:lpstr>Nursing Education Roll Out</vt:lpstr>
      <vt:lpstr>CLOTT 3 Website</vt:lpstr>
      <vt:lpstr>Education Materials</vt:lpstr>
      <vt:lpstr>Blood Clot Awareness Month #BCAM </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and Surgery Brown Bag Session</dc:title>
  <dc:creator>Adil Haider</dc:creator>
  <cp:lastModifiedBy>Lizette Villarreal</cp:lastModifiedBy>
  <cp:revision>970</cp:revision>
  <cp:lastPrinted>2018-03-06T22:13:26Z</cp:lastPrinted>
  <dcterms:created xsi:type="dcterms:W3CDTF">2010-08-11T13:33:38Z</dcterms:created>
  <dcterms:modified xsi:type="dcterms:W3CDTF">2021-03-15T16:26:46Z</dcterms:modified>
</cp:coreProperties>
</file>